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0" r:id="rId5"/>
    <p:sldMasterId id="2147483751" r:id="rId6"/>
    <p:sldMasterId id="2147483752" r:id="rId7"/>
    <p:sldMasterId id="21474837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Lst>
  <p:sldSz cy="5143500" cx="9144000"/>
  <p:notesSz cx="6858000" cy="9144000"/>
  <p:embeddedFontLst>
    <p:embeddedFont>
      <p:font typeface="Anton"/>
      <p:regular r:id="rId192"/>
    </p:embeddedFont>
    <p:embeddedFont>
      <p:font typeface="DM Sans Medium"/>
      <p:regular r:id="rId193"/>
      <p:bold r:id="rId194"/>
      <p:italic r:id="rId195"/>
      <p:boldItalic r:id="rId196"/>
    </p:embeddedFont>
    <p:embeddedFont>
      <p:font typeface="Helvetica Neue"/>
      <p:regular r:id="rId197"/>
      <p:bold r:id="rId198"/>
      <p:italic r:id="rId199"/>
      <p:boldItalic r:id="rId200"/>
    </p:embeddedFont>
    <p:embeddedFont>
      <p:font typeface="Helvetica Neue Light"/>
      <p:regular r:id="rId201"/>
      <p:bold r:id="rId202"/>
      <p:italic r:id="rId203"/>
      <p:boldItalic r:id="rId204"/>
    </p:embeddedFont>
    <p:embeddedFont>
      <p:font typeface="DM Sans"/>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A48773-0CE2-49C8-9E95-34FFA2920AF7}">
  <a:tblStyle styleId="{1CA48773-0CE2-49C8-9E95-34FFA2920A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font" Target="fonts/DMSansMedium-bold.fntdata"/><Relationship Id="rId43" Type="http://schemas.openxmlformats.org/officeDocument/2006/relationships/slide" Target="slides/slide34.xml"/><Relationship Id="rId193" Type="http://schemas.openxmlformats.org/officeDocument/2006/relationships/font" Target="fonts/DMSansMedium-regular.fntdata"/><Relationship Id="rId46" Type="http://schemas.openxmlformats.org/officeDocument/2006/relationships/slide" Target="slides/slide37.xml"/><Relationship Id="rId192" Type="http://schemas.openxmlformats.org/officeDocument/2006/relationships/font" Target="fonts/Anton-regular.fntdata"/><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font" Target="fonts/HelveticaNeue-bold.fntdata"/><Relationship Id="rId14" Type="http://schemas.openxmlformats.org/officeDocument/2006/relationships/slide" Target="slides/slide5.xml"/><Relationship Id="rId197" Type="http://schemas.openxmlformats.org/officeDocument/2006/relationships/font" Target="fonts/HelveticaNeue-regular.fntdata"/><Relationship Id="rId17" Type="http://schemas.openxmlformats.org/officeDocument/2006/relationships/slide" Target="slides/slide8.xml"/><Relationship Id="rId196" Type="http://schemas.openxmlformats.org/officeDocument/2006/relationships/font" Target="fonts/DMSansMedium-boldItalic.fntdata"/><Relationship Id="rId16" Type="http://schemas.openxmlformats.org/officeDocument/2006/relationships/slide" Target="slides/slide7.xml"/><Relationship Id="rId195" Type="http://schemas.openxmlformats.org/officeDocument/2006/relationships/font" Target="fonts/DMSansMedium-italic.fntdata"/><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font" Target="fonts/HelveticaNeue-italic.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DMSans-bold.fntdata"/><Relationship Id="rId205" Type="http://schemas.openxmlformats.org/officeDocument/2006/relationships/font" Target="fonts/DMSans-regular.fntdata"/><Relationship Id="rId204" Type="http://schemas.openxmlformats.org/officeDocument/2006/relationships/font" Target="fonts/HelveticaNeueLight-boldItalic.fntdata"/><Relationship Id="rId203" Type="http://schemas.openxmlformats.org/officeDocument/2006/relationships/font" Target="fonts/HelveticaNeueLight-italic.fntdata"/><Relationship Id="rId208" Type="http://schemas.openxmlformats.org/officeDocument/2006/relationships/font" Target="fonts/DMSans-boldItalic.fntdata"/><Relationship Id="rId207" Type="http://schemas.openxmlformats.org/officeDocument/2006/relationships/font" Target="fonts/DMSans-italic.fntdata"/><Relationship Id="rId202" Type="http://schemas.openxmlformats.org/officeDocument/2006/relationships/font" Target="fonts/HelveticaNeueLight-bold.fntdata"/><Relationship Id="rId201" Type="http://schemas.openxmlformats.org/officeDocument/2006/relationships/font" Target="fonts/HelveticaNeueLight-regular.fntdata"/><Relationship Id="rId200" Type="http://schemas.openxmlformats.org/officeDocument/2006/relationships/font" Target="fonts/HelveticaNeu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3ef325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3ef325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segundo desafío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3866b1b02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3866b1b02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3866b1b02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3866b1b02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3866b1b02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3866b1b02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3866b1b02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3866b1b02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3866b1b02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3866b1b02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866b1b02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3866b1b02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866b1b02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3866b1b02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3866b1b02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3866b1b02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3866b1b02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13866b1b02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3866b1b02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3866b1b02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82ae638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82ae638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3866b1b02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3866b1b02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3866b1b02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3866b1b02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3866b1b02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3866b1b02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3866b1b02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3866b1b02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3866b1b02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3866b1b02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3866b1b02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3866b1b02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3866b1b02a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3866b1b02a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3866b1b02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3866b1b02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3866b1b02a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3866b1b02a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3866b1b02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3866b1b02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82ebf18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82ebf18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3866b1b02a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3866b1b02a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3866b1b02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3866b1b02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3866b1b02a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3866b1b02a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3866b1b02a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3866b1b02a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3866b1b02a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3866b1b02a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3866b1b02a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3866b1b02a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866b1b02a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866b1b02a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3866b1b02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3866b1b02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3866b1b02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3866b1b02a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3866b1b02a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3866b1b02a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3ef32546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3ef3254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3866b1b02a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3866b1b02a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3866b1b02a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3866b1b02a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3866b1b02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13866b1b02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3866b1b02a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3866b1b02a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3866b1b02a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3866b1b02a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3866b1b02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3866b1b02a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13866b1b02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13866b1b02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3866b1b02a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3866b1b02a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3866b1b02a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3866b1b02a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3866b1b02a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3866b1b02a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82ebf186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82ebf186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3866b1b02a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3866b1b02a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3866b1b02a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3866b1b02a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3866b1b02a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3866b1b02a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3866b1b02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3866b1b02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3866b1b02a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3866b1b02a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3866b1b02a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3866b1b02a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3866b1b02a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3866b1b02a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3866b1b02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3866b1b02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3866b1b02a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3866b1b02a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3866b1b02a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3866b1b02a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82f20f1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82f20f1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3866b1b02a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3866b1b02a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3866b1b02a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13866b1b02a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3866b1b02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3866b1b02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3866b1b02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3866b1b02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3866b1b02a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3866b1b02a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3866b1b02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3866b1b02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3866b1b02a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3866b1b02a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3866b1b02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3866b1b02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3866b1b02a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3866b1b02a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13866b1b02a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13866b1b02a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f87b6ee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f87b6ee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3866b1b02a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3866b1b02a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3866b1b02a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3866b1b02a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13866b1b02a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13866b1b02a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3866b1b02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3866b1b02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13866b1b02a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13866b1b02a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3866b1b02a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3866b1b02a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3866b1b02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3866b1b02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3866b1b02a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13866b1b02a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3866b1b02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3866b1b02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3866b1b02a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3866b1b02a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82ebf18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82ebf18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3866b1b02a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3866b1b02a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3866b1b02a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3866b1b02a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3866b1b02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13866b1b02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3866b1b02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3866b1b02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3866b1b02a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3866b1b02a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13866b1b02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13866b1b02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3866b1b02a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3866b1b02a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3866b1b02a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3866b1b02a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3866b1b02a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3866b1b02a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3866b1b02a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13866b1b02a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382ebf18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382ebf18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3866b1b02a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3866b1b02a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3866b1b02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3866b1b02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3866b1b02a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3866b1b02a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4b6c90cd5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4b6c90cd5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Editar número y nombre de </a:t>
            </a:r>
            <a:r>
              <a:rPr lang="es-419">
                <a:latin typeface="DM Sans"/>
                <a:ea typeface="DM Sans"/>
                <a:cs typeface="DM Sans"/>
                <a:sym typeface="DM Sans"/>
              </a:rPr>
              <a:t>última</a:t>
            </a:r>
            <a:r>
              <a:rPr lang="es-419">
                <a:latin typeface="DM Sans"/>
                <a:ea typeface="DM Sans"/>
                <a:cs typeface="DM Sans"/>
                <a:sym typeface="DM Sans"/>
              </a:rPr>
              <a:t>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db76f96b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db76f96b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81182f9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81182f9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81182f92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81182f92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82f20f1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382f20f1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81182f92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81182f92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82f20f1c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82f20f1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81182f9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81182f9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866b1b0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866b1b0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866b1b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3866b1b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866b1b0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866b1b0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866b1b0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866b1b0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81182f9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81182f9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866b1b0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866b1b0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866b1b0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866b1b0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866b1b02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866b1b02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866b1b0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866b1b0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3866b1b0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3866b1b0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866b1b0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866b1b0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866b1b0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3866b1b0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866b1b02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3866b1b02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866b1b02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866b1b0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866b1b02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3866b1b02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4b6c90cd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4b6c90cd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si tiene módulos, cantidad de clases y ubicación de los desafíos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866b1b02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3866b1b02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866b1b02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3866b1b0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866b1b02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866b1b02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866b1b02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866b1b02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3866b1b0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3866b1b0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866b1b02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3866b1b02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866b1b02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3866b1b02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866b1b02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866b1b02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3866b1b02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3866b1b02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866b1b02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866b1b02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fc97752ac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fc97752ac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Puede ser #CoderAlarm</a:t>
            </a:r>
            <a:endParaRPr/>
          </a:p>
          <a:p>
            <a:pPr indent="0" lvl="0" marL="0" rtl="0" algn="l">
              <a:spcBef>
                <a:spcPts val="0"/>
              </a:spcBef>
              <a:spcAft>
                <a:spcPts val="0"/>
              </a:spcAft>
              <a:buNone/>
            </a:pPr>
            <a:r>
              <a:rPr lang="es-419"/>
              <a:t>Work </a:t>
            </a:r>
            <a:endParaRPr/>
          </a:p>
          <a:p>
            <a:pPr indent="0" lvl="0" marL="0" rtl="0" algn="l">
              <a:spcBef>
                <a:spcPts val="0"/>
              </a:spcBef>
              <a:spcAft>
                <a:spcPts val="0"/>
              </a:spcAft>
              <a:buNone/>
            </a:pPr>
            <a:r>
              <a:rPr lang="es-419"/>
              <a:t>Coder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3866b1b02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3866b1b02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3866b1b02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3866b1b02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866b1b02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866b1b02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866b1b02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866b1b02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866b1b02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866b1b02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3866b1b02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3866b1b02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866b1b02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866b1b02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866b1b02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3866b1b02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866b1b02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3866b1b02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3866b1b02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3866b1b02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fc97755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fc97755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866b1b02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3866b1b02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3866b1b02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3866b1b02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3866b1b02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3866b1b02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3866b1b02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3866b1b02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3866b1b02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3866b1b02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3866b1b02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3866b1b02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3866b1b02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3866b1b02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866b1b02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3866b1b02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866b1b02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3866b1b02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3866b1b02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3866b1b02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y nombre de clase donde se plantea el primer desafío</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3866b1b02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3866b1b02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3866b1b02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3866b1b02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3866b1b02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3866b1b02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3866b1b02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3866b1b02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3866b1b02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3866b1b02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866b1b02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3866b1b02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3866b1b02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3866b1b02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866b1b02a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3866b1b02a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3866b1b02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3866b1b02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3866b1b02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3866b1b02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f87b6eed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f87b6eed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3866b1b02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3866b1b02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3866b1b02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3866b1b02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3866b1b02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3866b1b02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3866b1b02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3866b1b02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3866b1b02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3866b1b02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3866b1b02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3866b1b02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866b1b02a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866b1b02a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3866b1b02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3866b1b02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3866b1b02a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3866b1b02a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3866b1b02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3866b1b02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382ae638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382ae638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3866b1b02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3866b1b02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3866b1b02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3866b1b02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866b1b02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866b1b02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66b1b02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66b1b02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3866b1b02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3866b1b02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3866b1b02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3866b1b02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66b1b02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66b1b02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3866b1b02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3866b1b02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3866b1b02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3866b1b02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3866b1b02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3866b1b02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3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3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33" name="Shape 333"/>
        <p:cNvGrpSpPr/>
        <p:nvPr/>
      </p:nvGrpSpPr>
      <p:grpSpPr>
        <a:xfrm>
          <a:off x="0" y="0"/>
          <a:ext cx="0" cy="0"/>
          <a:chOff x="0" y="0"/>
          <a:chExt cx="0" cy="0"/>
        </a:xfrm>
      </p:grpSpPr>
      <p:pic>
        <p:nvPicPr>
          <p:cNvPr id="334" name="Google Shape;334;p10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35" name="Shape 335"/>
        <p:cNvGrpSpPr/>
        <p:nvPr/>
      </p:nvGrpSpPr>
      <p:grpSpPr>
        <a:xfrm>
          <a:off x="0" y="0"/>
          <a:ext cx="0" cy="0"/>
          <a:chOff x="0" y="0"/>
          <a:chExt cx="0" cy="0"/>
        </a:xfrm>
      </p:grpSpPr>
      <p:sp>
        <p:nvSpPr>
          <p:cNvPr id="336" name="Google Shape;336;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7" name="Google Shape;337;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8" name="Google Shape;338;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8" name="Shape 238"/>
        <p:cNvGrpSpPr/>
        <p:nvPr/>
      </p:nvGrpSpPr>
      <p:grpSpPr>
        <a:xfrm>
          <a:off x="0" y="0"/>
          <a:ext cx="0" cy="0"/>
          <a:chOff x="0" y="0"/>
          <a:chExt cx="0" cy="0"/>
        </a:xfrm>
      </p:grpSpPr>
      <p:sp>
        <p:nvSpPr>
          <p:cNvPr id="239" name="Google Shape;239;p7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 name="Google Shape;240;p7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1" name="Google Shape;241;p7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0" name="Google Shape;250;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2" name="Shape 252"/>
        <p:cNvGrpSpPr/>
        <p:nvPr/>
      </p:nvGrpSpPr>
      <p:grpSpPr>
        <a:xfrm>
          <a:off x="0" y="0"/>
          <a:ext cx="0" cy="0"/>
          <a:chOff x="0" y="0"/>
          <a:chExt cx="0" cy="0"/>
        </a:xfrm>
      </p:grpSpPr>
      <p:pic>
        <p:nvPicPr>
          <p:cNvPr id="253" name="Google Shape;253;p7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8" name="Shape 258"/>
        <p:cNvGrpSpPr/>
        <p:nvPr/>
      </p:nvGrpSpPr>
      <p:grpSpPr>
        <a:xfrm>
          <a:off x="0" y="0"/>
          <a:ext cx="0" cy="0"/>
          <a:chOff x="0" y="0"/>
          <a:chExt cx="0" cy="0"/>
        </a:xfrm>
      </p:grpSpPr>
      <p:pic>
        <p:nvPicPr>
          <p:cNvPr id="259" name="Google Shape;259;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8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7" name="Shape 267"/>
        <p:cNvGrpSpPr/>
        <p:nvPr/>
      </p:nvGrpSpPr>
      <p:grpSpPr>
        <a:xfrm>
          <a:off x="0" y="0"/>
          <a:ext cx="0" cy="0"/>
          <a:chOff x="0" y="0"/>
          <a:chExt cx="0" cy="0"/>
        </a:xfrm>
      </p:grpSpPr>
      <p:pic>
        <p:nvPicPr>
          <p:cNvPr id="268" name="Google Shape;268;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69" name="Shape 269"/>
        <p:cNvGrpSpPr/>
        <p:nvPr/>
      </p:nvGrpSpPr>
      <p:grpSpPr>
        <a:xfrm>
          <a:off x="0" y="0"/>
          <a:ext cx="0" cy="0"/>
          <a:chOff x="0" y="0"/>
          <a:chExt cx="0" cy="0"/>
        </a:xfrm>
      </p:grpSpPr>
      <p:pic>
        <p:nvPicPr>
          <p:cNvPr id="270" name="Google Shape;270;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71" name="Shape 271"/>
        <p:cNvGrpSpPr/>
        <p:nvPr/>
      </p:nvGrpSpPr>
      <p:grpSpPr>
        <a:xfrm>
          <a:off x="0" y="0"/>
          <a:ext cx="0" cy="0"/>
          <a:chOff x="0" y="0"/>
          <a:chExt cx="0" cy="0"/>
        </a:xfrm>
      </p:grpSpPr>
      <p:pic>
        <p:nvPicPr>
          <p:cNvPr id="272" name="Google Shape;272;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73" name="Shape 273"/>
        <p:cNvGrpSpPr/>
        <p:nvPr/>
      </p:nvGrpSpPr>
      <p:grpSpPr>
        <a:xfrm>
          <a:off x="0" y="0"/>
          <a:ext cx="0" cy="0"/>
          <a:chOff x="0" y="0"/>
          <a:chExt cx="0" cy="0"/>
        </a:xfrm>
      </p:grpSpPr>
      <p:pic>
        <p:nvPicPr>
          <p:cNvPr id="274" name="Google Shape;274;p8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8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1" name="Google Shape;281;p8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2" name="Google Shape;282;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3" name="Shape 283"/>
        <p:cNvGrpSpPr/>
        <p:nvPr/>
      </p:nvGrpSpPr>
      <p:grpSpPr>
        <a:xfrm>
          <a:off x="0" y="0"/>
          <a:ext cx="0" cy="0"/>
          <a:chOff x="0" y="0"/>
          <a:chExt cx="0" cy="0"/>
        </a:xfrm>
      </p:grpSpPr>
      <p:sp>
        <p:nvSpPr>
          <p:cNvPr id="284" name="Google Shape;284;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5" name="Google Shape;285;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sp>
        <p:nvSpPr>
          <p:cNvPr id="287" name="Google Shape;287;p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9" name="Google Shape;28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9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3" name="Google Shape;293;p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4" name="Google Shape;29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7" name="Google Shape;297;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9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0" name="Google Shape;300;p9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1" name="Google Shape;301;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9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4" name="Google Shape;30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8" name="Google Shape;308;p9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9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0" name="Google Shape;310;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9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3" name="Google Shape;31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9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6" name="Google Shape;316;p9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7" name="Google Shape;317;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p9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9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10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10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329" name="Shape 329"/>
        <p:cNvGrpSpPr/>
        <p:nvPr/>
      </p:nvGrpSpPr>
      <p:grpSpPr>
        <a:xfrm>
          <a:off x="0" y="0"/>
          <a:ext cx="0" cy="0"/>
          <a:chOff x="0" y="0"/>
          <a:chExt cx="0" cy="0"/>
        </a:xfrm>
      </p:grpSpPr>
      <p:pic>
        <p:nvPicPr>
          <p:cNvPr id="330" name="Google Shape;330;p10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31" name="Shape 331"/>
        <p:cNvGrpSpPr/>
        <p:nvPr/>
      </p:nvGrpSpPr>
      <p:grpSpPr>
        <a:xfrm>
          <a:off x="0" y="0"/>
          <a:ext cx="0" cy="0"/>
          <a:chOff x="0" y="0"/>
          <a:chExt cx="0" cy="0"/>
        </a:xfrm>
      </p:grpSpPr>
      <p:pic>
        <p:nvPicPr>
          <p:cNvPr id="332" name="Google Shape;332;p10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theme" Target="../theme/theme2.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theme" Target="../theme/theme3.xml"/><Relationship Id="rId12"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20" Type="http://schemas.openxmlformats.org/officeDocument/2006/relationships/slideLayout" Target="../slideLayouts/slideLayout102.xml"/><Relationship Id="rId21" Type="http://schemas.openxmlformats.org/officeDocument/2006/relationships/theme" Target="../theme/theme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 name="Shape 244"/>
        <p:cNvGrpSpPr/>
        <p:nvPr/>
      </p:nvGrpSpPr>
      <p:grpSpPr>
        <a:xfrm>
          <a:off x="0" y="0"/>
          <a:ext cx="0" cy="0"/>
          <a:chOff x="0" y="0"/>
          <a:chExt cx="0" cy="0"/>
        </a:xfrm>
      </p:grpSpPr>
      <p:sp>
        <p:nvSpPr>
          <p:cNvPr id="245" name="Google Shape;245;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6" name="Google Shape;246;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47" name="Google Shape;24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5" name="Shape 275"/>
        <p:cNvGrpSpPr/>
        <p:nvPr/>
      </p:nvGrpSpPr>
      <p:grpSpPr>
        <a:xfrm>
          <a:off x="0" y="0"/>
          <a:ext cx="0" cy="0"/>
          <a:chOff x="0" y="0"/>
          <a:chExt cx="0" cy="0"/>
        </a:xfrm>
      </p:grpSpPr>
      <p:sp>
        <p:nvSpPr>
          <p:cNvPr id="276" name="Google Shape;276;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7" name="Google Shape;277;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8" name="Google Shape;278;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2.xml"/><Relationship Id="rId3" Type="http://schemas.openxmlformats.org/officeDocument/2006/relationships/image" Target="../media/image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4.xml"/><Relationship Id="rId3" Type="http://schemas.openxmlformats.org/officeDocument/2006/relationships/image" Target="../media/image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7.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9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8.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8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9.xml"/><Relationship Id="rId3" Type="http://schemas.openxmlformats.org/officeDocument/2006/relationships/image" Target="../media/image63.png"/><Relationship Id="rId4" Type="http://schemas.openxmlformats.org/officeDocument/2006/relationships/image" Target="../media/image10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0.xml"/><Relationship Id="rId3" Type="http://schemas.openxmlformats.org/officeDocument/2006/relationships/image" Target="../media/image63.png"/><Relationship Id="rId4" Type="http://schemas.openxmlformats.org/officeDocument/2006/relationships/image" Target="../media/image10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1.xml"/><Relationship Id="rId3" Type="http://schemas.openxmlformats.org/officeDocument/2006/relationships/image" Target="../media/image63.png"/><Relationship Id="rId4" Type="http://schemas.openxmlformats.org/officeDocument/2006/relationships/image" Target="../media/image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4.xml"/><Relationship Id="rId3"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5.xml"/><Relationship Id="rId3" Type="http://schemas.openxmlformats.org/officeDocument/2006/relationships/image" Target="../media/image1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6.xml"/><Relationship Id="rId3" Type="http://schemas.openxmlformats.org/officeDocument/2006/relationships/image" Target="../media/image1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7.xml"/><Relationship Id="rId3" Type="http://schemas.openxmlformats.org/officeDocument/2006/relationships/image" Target="../media/image1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0.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1.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10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2.xml"/><Relationship Id="rId3" Type="http://schemas.openxmlformats.org/officeDocument/2006/relationships/image" Target="../media/image63.png"/><Relationship Id="rId4" Type="http://schemas.openxmlformats.org/officeDocument/2006/relationships/image" Target="../media/image110.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3.xml"/><Relationship Id="rId3" Type="http://schemas.openxmlformats.org/officeDocument/2006/relationships/image" Target="../media/image63.png"/><Relationship Id="rId4" Type="http://schemas.openxmlformats.org/officeDocument/2006/relationships/image" Target="../media/image10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4.xml"/><Relationship Id="rId3" Type="http://schemas.openxmlformats.org/officeDocument/2006/relationships/image" Target="../media/image63.png"/><Relationship Id="rId4" Type="http://schemas.openxmlformats.org/officeDocument/2006/relationships/image" Target="../media/image10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7.xml"/><Relationship Id="rId3" Type="http://schemas.openxmlformats.org/officeDocument/2006/relationships/image" Target="../media/image1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8.xml"/><Relationship Id="rId3" Type="http://schemas.openxmlformats.org/officeDocument/2006/relationships/image" Target="../media/image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3.xml"/><Relationship Id="rId3" Type="http://schemas.openxmlformats.org/officeDocument/2006/relationships/image" Target="../media/image63.png"/><Relationship Id="rId4" Type="http://schemas.openxmlformats.org/officeDocument/2006/relationships/image" Target="../media/image10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4.xml"/><Relationship Id="rId3" Type="http://schemas.openxmlformats.org/officeDocument/2006/relationships/image" Target="../media/image63.png"/><Relationship Id="rId4" Type="http://schemas.openxmlformats.org/officeDocument/2006/relationships/image" Target="../media/image105.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5.xml"/><Relationship Id="rId3" Type="http://schemas.openxmlformats.org/officeDocument/2006/relationships/image" Target="../media/image63.png"/><Relationship Id="rId4" Type="http://schemas.openxmlformats.org/officeDocument/2006/relationships/image" Target="../media/image98.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6.xml"/><Relationship Id="rId3" Type="http://schemas.openxmlformats.org/officeDocument/2006/relationships/image" Target="../media/image63.png"/><Relationship Id="rId4" Type="http://schemas.openxmlformats.org/officeDocument/2006/relationships/image" Target="../media/image10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7.xml"/><Relationship Id="rId3" Type="http://schemas.openxmlformats.org/officeDocument/2006/relationships/image" Target="../media/image63.png"/><Relationship Id="rId4" Type="http://schemas.openxmlformats.org/officeDocument/2006/relationships/image" Target="../media/image12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0.xml"/><Relationship Id="rId3" Type="http://schemas.openxmlformats.org/officeDocument/2006/relationships/image" Target="../media/image1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1.xml"/><Relationship Id="rId3" Type="http://schemas.openxmlformats.org/officeDocument/2006/relationships/image" Target="../media/image1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2.xml"/><Relationship Id="rId3" Type="http://schemas.openxmlformats.org/officeDocument/2006/relationships/image" Target="../media/image1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3.xml"/><Relationship Id="rId3" Type="http://schemas.openxmlformats.org/officeDocument/2006/relationships/image" Target="../media/image1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5.xml"/><Relationship Id="rId3" Type="http://schemas.openxmlformats.org/officeDocument/2006/relationships/image" Target="../media/image63.png"/><Relationship Id="rId4" Type="http://schemas.openxmlformats.org/officeDocument/2006/relationships/image" Target="../media/image111.gi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6.xml"/><Relationship Id="rId3" Type="http://schemas.openxmlformats.org/officeDocument/2006/relationships/image" Target="../media/image63.png"/><Relationship Id="rId4" Type="http://schemas.openxmlformats.org/officeDocument/2006/relationships/image" Target="../media/image112.gi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7.xml"/><Relationship Id="rId3" Type="http://schemas.openxmlformats.org/officeDocument/2006/relationships/image" Target="../media/image63.png"/><Relationship Id="rId4" Type="http://schemas.openxmlformats.org/officeDocument/2006/relationships/image" Target="../media/image118.gi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8.xml"/><Relationship Id="rId3" Type="http://schemas.openxmlformats.org/officeDocument/2006/relationships/image" Target="../media/image63.png"/><Relationship Id="rId4" Type="http://schemas.openxmlformats.org/officeDocument/2006/relationships/image" Target="../media/image113.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9.xml"/><Relationship Id="rId3" Type="http://schemas.openxmlformats.org/officeDocument/2006/relationships/image" Target="../media/image63.png"/><Relationship Id="rId4" Type="http://schemas.openxmlformats.org/officeDocument/2006/relationships/image" Target="../media/image1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5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1.xml"/><Relationship Id="rId3" Type="http://schemas.openxmlformats.org/officeDocument/2006/relationships/image" Target="../media/image1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2.xml"/><Relationship Id="rId3" Type="http://schemas.openxmlformats.org/officeDocument/2006/relationships/image" Target="../media/image1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3.xml"/><Relationship Id="rId3" Type="http://schemas.openxmlformats.org/officeDocument/2006/relationships/image" Target="../media/image1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4.xml"/><Relationship Id="rId3" Type="http://schemas.openxmlformats.org/officeDocument/2006/relationships/image" Target="../media/image1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5.xml"/><Relationship Id="rId3" Type="http://schemas.openxmlformats.org/officeDocument/2006/relationships/image" Target="../media/image1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8.xml"/><Relationship Id="rId3" Type="http://schemas.openxmlformats.org/officeDocument/2006/relationships/image" Target="../media/image63.png"/><Relationship Id="rId4" Type="http://schemas.openxmlformats.org/officeDocument/2006/relationships/hyperlink" Target="https://jsonplaceholder.typicode.com/posts" TargetMode="External"/><Relationship Id="rId5" Type="http://schemas.openxmlformats.org/officeDocument/2006/relationships/image" Target="../media/image109.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9.xml"/><Relationship Id="rId3" Type="http://schemas.openxmlformats.org/officeDocument/2006/relationships/hyperlink" Target="https://apis.datos.gob.ar/georef/api/provincias" TargetMode="External"/><Relationship Id="rId4" Type="http://schemas.openxmlformats.org/officeDocument/2006/relationships/image" Target="../media/image63.png"/><Relationship Id="rId5" Type="http://schemas.openxmlformats.org/officeDocument/2006/relationships/image" Target="../media/image1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0.xml"/><Relationship Id="rId3" Type="http://schemas.openxmlformats.org/officeDocument/2006/relationships/hyperlink" Target="https://apis.datos.gob.ar/georef/api/municipios?provincia=22" TargetMode="External"/><Relationship Id="rId4" Type="http://schemas.openxmlformats.org/officeDocument/2006/relationships/hyperlink" Target="https://es.ryte.com/wiki/Par%C3%A1metro_Get#:~:text=El%20m%C3%A9todo%20getParameter()%20es,los%20par%C3%A1metros%20de%20la%20URL." TargetMode="External"/><Relationship Id="rId5" Type="http://schemas.openxmlformats.org/officeDocument/2006/relationships/image" Target="../media/image63.png"/><Relationship Id="rId6" Type="http://schemas.openxmlformats.org/officeDocument/2006/relationships/image" Target="../media/image115.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1.xml"/><Relationship Id="rId3" Type="http://schemas.openxmlformats.org/officeDocument/2006/relationships/hyperlink" Target="http://hp-api.herokuapp.com/api/characters/students" TargetMode="External"/><Relationship Id="rId4" Type="http://schemas.openxmlformats.org/officeDocument/2006/relationships/image" Target="../media/image63.png"/><Relationship Id="rId5" Type="http://schemas.openxmlformats.org/officeDocument/2006/relationships/image" Target="../media/image117.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2.xml"/><Relationship Id="rId3" Type="http://schemas.openxmlformats.org/officeDocument/2006/relationships/image" Target="../media/image63.png"/><Relationship Id="rId4" Type="http://schemas.openxmlformats.org/officeDocument/2006/relationships/image" Target="../media/image12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4.xml"/><Relationship Id="rId3" Type="http://schemas.openxmlformats.org/officeDocument/2006/relationships/image" Target="../media/image1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5.xml"/><Relationship Id="rId3" Type="http://schemas.openxmlformats.org/officeDocument/2006/relationships/image" Target="../media/image1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6.xml"/><Relationship Id="rId3" Type="http://schemas.openxmlformats.org/officeDocument/2006/relationships/image" Target="../media/image1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7.xml"/><Relationship Id="rId3" Type="http://schemas.openxmlformats.org/officeDocument/2006/relationships/image" Target="../media/image1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8.xml"/><Relationship Id="rId3" Type="http://schemas.openxmlformats.org/officeDocument/2006/relationships/image" Target="../media/image1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5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1.xml"/><Relationship Id="rId3" Type="http://schemas.openxmlformats.org/officeDocument/2006/relationships/image" Target="../media/image63.png"/><Relationship Id="rId4" Type="http://schemas.openxmlformats.org/officeDocument/2006/relationships/image" Target="../media/image11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2.xml"/><Relationship Id="rId3" Type="http://schemas.openxmlformats.org/officeDocument/2006/relationships/hyperlink" Target="https://jsonplaceholder.typicode.com/posts" TargetMode="External"/><Relationship Id="rId4" Type="http://schemas.openxmlformats.org/officeDocument/2006/relationships/image" Target="../media/image63.png"/><Relationship Id="rId5" Type="http://schemas.openxmlformats.org/officeDocument/2006/relationships/image" Target="../media/image119.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3.xml"/><Relationship Id="rId3" Type="http://schemas.openxmlformats.org/officeDocument/2006/relationships/image" Target="../media/image63.png"/><Relationship Id="rId4" Type="http://schemas.openxmlformats.org/officeDocument/2006/relationships/image" Target="../media/image122.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4.xml"/><Relationship Id="rId3" Type="http://schemas.openxmlformats.org/officeDocument/2006/relationships/image" Target="../media/image63.png"/><Relationship Id="rId4" Type="http://schemas.openxmlformats.org/officeDocument/2006/relationships/image" Target="../media/image114.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5.xml"/><Relationship Id="rId3" Type="http://schemas.openxmlformats.org/officeDocument/2006/relationships/hyperlink" Target="https://developer.mozilla.org/es/docs/Web/API/Window/hashchange_event" TargetMode="External"/><Relationship Id="rId4" Type="http://schemas.openxmlformats.org/officeDocument/2006/relationships/image" Target="../media/image63.png"/><Relationship Id="rId5" Type="http://schemas.openxmlformats.org/officeDocument/2006/relationships/image" Target="../media/image12.png"/><Relationship Id="rId6" Type="http://schemas.openxmlformats.org/officeDocument/2006/relationships/image" Target="../media/image12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7.xml"/><Relationship Id="rId3" Type="http://schemas.openxmlformats.org/officeDocument/2006/relationships/image" Target="../media/image1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8.xml"/><Relationship Id="rId3" Type="http://schemas.openxmlformats.org/officeDocument/2006/relationships/image" Target="../media/image1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9.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0.xml"/><Relationship Id="rId3" Type="http://schemas.openxmlformats.org/officeDocument/2006/relationships/image" Target="../media/image1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1.xml"/><Relationship Id="rId3" Type="http://schemas.openxmlformats.org/officeDocument/2006/relationships/image" Target="../media/image1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53.pn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hyperlink" Target="https://www.emailjs.com/" TargetMode="External"/><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hyperlink" Target="https://www.atlassian.com/es/agile/project-management/user-stori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70.jp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68.jp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6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66.jpg"/><Relationship Id="rId5"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77.jpg"/><Relationship Id="rId5"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 Id="rId3" Type="http://schemas.openxmlformats.org/officeDocument/2006/relationships/image" Target="../media/image75.jp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5.xml"/><Relationship Id="rId3" Type="http://schemas.openxmlformats.org/officeDocument/2006/relationships/image" Target="../media/image72.jp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 Id="rId3" Type="http://schemas.openxmlformats.org/officeDocument/2006/relationships/image" Target="../media/image67.png"/><Relationship Id="rId4" Type="http://schemas.openxmlformats.org/officeDocument/2006/relationships/image" Target="../media/image73.jpg"/><Relationship Id="rId5"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80.png"/><Relationship Id="rId5"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6.xml"/><Relationship Id="rId3" Type="http://schemas.openxmlformats.org/officeDocument/2006/relationships/image" Target="../media/image67.png"/><Relationship Id="rId4" Type="http://schemas.openxmlformats.org/officeDocument/2006/relationships/image" Target="../media/image76.jpg"/><Relationship Id="rId5"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8.xml"/><Relationship Id="rId3" Type="http://schemas.openxmlformats.org/officeDocument/2006/relationships/image" Target="../media/image79.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9.xml"/><Relationship Id="rId3" Type="http://schemas.openxmlformats.org/officeDocument/2006/relationships/image" Target="../media/image88.jp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8.xml"/><Relationship Id="rId3" Type="http://schemas.openxmlformats.org/officeDocument/2006/relationships/image" Target="../media/image63.png"/><Relationship Id="rId4" Type="http://schemas.openxmlformats.org/officeDocument/2006/relationships/image" Target="../media/image7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8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0.xml"/><Relationship Id="rId3" Type="http://schemas.openxmlformats.org/officeDocument/2006/relationships/image" Target="../media/image63.png"/><Relationship Id="rId4" Type="http://schemas.openxmlformats.org/officeDocument/2006/relationships/image" Target="../media/image7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1.xml"/><Relationship Id="rId3" Type="http://schemas.openxmlformats.org/officeDocument/2006/relationships/image" Target="../media/image63.png"/><Relationship Id="rId4" Type="http://schemas.openxmlformats.org/officeDocument/2006/relationships/image" Target="../media/image8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2.xml"/><Relationship Id="rId3" Type="http://schemas.openxmlformats.org/officeDocument/2006/relationships/image" Target="../media/image63.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8.xml"/><Relationship Id="rId3"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1.xml"/><Relationship Id="rId3" Type="http://schemas.openxmlformats.org/officeDocument/2006/relationships/image" Target="../media/image63.png"/><Relationship Id="rId4" Type="http://schemas.openxmlformats.org/officeDocument/2006/relationships/image" Target="../media/image9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3.xml"/><Relationship Id="rId3" Type="http://schemas.openxmlformats.org/officeDocument/2006/relationships/image" Target="../media/image63.png"/><Relationship Id="rId4" Type="http://schemas.openxmlformats.org/officeDocument/2006/relationships/image" Target="../media/image8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4.xml"/><Relationship Id="rId3" Type="http://schemas.openxmlformats.org/officeDocument/2006/relationships/image" Target="../media/image6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5.xml"/><Relationship Id="rId3" Type="http://schemas.openxmlformats.org/officeDocument/2006/relationships/image" Target="../media/image63.png"/><Relationship Id="rId4" Type="http://schemas.openxmlformats.org/officeDocument/2006/relationships/image" Target="../media/image93.png"/><Relationship Id="rId5"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7.xml"/><Relationship Id="rId3"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8.xml"/><Relationship Id="rId3"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4.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86.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5.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8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6.xml"/><Relationship Id="rId3" Type="http://schemas.openxmlformats.org/officeDocument/2006/relationships/image" Target="../media/image63.png"/><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7.xml"/><Relationship Id="rId3" Type="http://schemas.openxmlformats.org/officeDocument/2006/relationships/image" Target="../media/image63.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8.xml"/><Relationship Id="rId3" Type="http://schemas.openxmlformats.org/officeDocument/2006/relationships/image" Target="../media/image63.png"/><Relationship Id="rId4" Type="http://schemas.openxmlformats.org/officeDocument/2006/relationships/image" Target="../media/image9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0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Workbook</a:t>
            </a:r>
            <a:endParaRPr b="1" sz="4000">
              <a:solidFill>
                <a:srgbClr val="EAFF6A"/>
              </a:solidFill>
              <a:latin typeface="DM Sans"/>
              <a:ea typeface="DM Sans"/>
              <a:cs typeface="DM Sans"/>
              <a:sym typeface="DM Sans"/>
            </a:endParaRPr>
          </a:p>
        </p:txBody>
      </p:sp>
      <p:sp>
        <p:nvSpPr>
          <p:cNvPr id="346" name="Google Shape;346;p10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16"/>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Arrays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37" name="Google Shape;437;p1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06</a:t>
            </a:r>
            <a:endParaRPr sz="1600">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20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1167" name="Google Shape;1167;p206"/>
          <p:cNvSpPr txBox="1"/>
          <p:nvPr/>
        </p:nvSpPr>
        <p:spPr>
          <a:xfrm>
            <a:off x="475500" y="1802250"/>
            <a:ext cx="81930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20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1173" name="Google Shape;1173;p20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20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sp>
        <p:nvSpPr>
          <p:cNvPr id="1179" name="Google Shape;1179;p208"/>
          <p:cNvSpPr txBox="1"/>
          <p:nvPr/>
        </p:nvSpPr>
        <p:spPr>
          <a:xfrm>
            <a:off x="475650" y="1207175"/>
            <a:ext cx="8193000" cy="393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class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constructor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nombre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.camiseta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camiseta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.edad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edad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i="1" lang="es-419" sz="1200">
                <a:solidFill>
                  <a:srgbClr val="BF9EEE"/>
                </a:solidFill>
                <a:latin typeface="Courier New"/>
                <a:ea typeface="Courier New"/>
                <a:cs typeface="Courier New"/>
                <a:sym typeface="Courier New"/>
              </a:rPr>
              <a:t>this</a:t>
            </a:r>
            <a:r>
              <a:rPr lang="es-419" sz="1200">
                <a:solidFill>
                  <a:srgbClr val="F6F6F4"/>
                </a:solidFill>
                <a:latin typeface="Courier New"/>
                <a:ea typeface="Courier New"/>
                <a:cs typeface="Courier New"/>
                <a:sym typeface="Courier New"/>
              </a:rPr>
              <a:t>.lesionado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lesionado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NELSON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18</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MILHOUSE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68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true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MARTIN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11</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b="1" lang="es-419" sz="1200">
                <a:solidFill>
                  <a:srgbClr val="F286C4"/>
                </a:solidFill>
                <a:latin typeface="Courier New"/>
                <a:ea typeface="Courier New"/>
                <a:cs typeface="Courier New"/>
                <a:sym typeface="Courier New"/>
              </a:rPr>
              <a:t>new</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ROD</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98</a:t>
            </a:r>
            <a:r>
              <a:rPr lang="es-419" sz="1200">
                <a:solidFill>
                  <a:srgbClr val="F6F6F4"/>
                </a:solidFill>
                <a:latin typeface="Courier New"/>
                <a:ea typeface="Courier New"/>
                <a:cs typeface="Courier New"/>
                <a:sym typeface="Courier New"/>
              </a:rPr>
              <a:t> , </a:t>
            </a:r>
            <a:r>
              <a:rPr lang="es-419" sz="1200">
                <a:solidFill>
                  <a:srgbClr val="BF9EEE"/>
                </a:solidFill>
                <a:latin typeface="Courier New"/>
                <a:ea typeface="Courier New"/>
                <a:cs typeface="Courier New"/>
                <a:sym typeface="Courier New"/>
              </a:rPr>
              <a:t>12</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false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80" name="Google Shape;1180;p20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1186" name="Google Shape;1186;p209"/>
          <p:cNvSpPr txBox="1"/>
          <p:nvPr/>
        </p:nvSpPr>
        <p:spPr>
          <a:xfrm>
            <a:off x="305550" y="1207175"/>
            <a:ext cx="85329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equipo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find</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=&gt;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objeto</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toUpperCase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286C4"/>
                </a:solidFill>
                <a:latin typeface="Courier New"/>
                <a:ea typeface="Courier New"/>
                <a:cs typeface="Courier New"/>
                <a:sym typeface="Courier New"/>
              </a:rPr>
              <a:t>for</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index </a:t>
            </a:r>
            <a:r>
              <a:rPr lang="es-419" sz="1300">
                <a:solidFill>
                  <a:srgbClr val="F286C4"/>
                </a:solidFill>
                <a:latin typeface="Courier New"/>
                <a:ea typeface="Courier New"/>
                <a:cs typeface="Courier New"/>
                <a:sym typeface="Courier New"/>
              </a:rPr>
              <a:t>&lt;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3</a:t>
            </a:r>
            <a:r>
              <a:rPr lang="es-419" sz="1300">
                <a:solidFill>
                  <a:srgbClr val="F6F6F4"/>
                </a:solidFill>
                <a:latin typeface="Courier New"/>
                <a:ea typeface="Courier New"/>
                <a:cs typeface="Courier New"/>
                <a:sym typeface="Courier New"/>
              </a:rPr>
              <a:t>; index</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let</a:t>
            </a:r>
            <a:r>
              <a:rPr lang="es-419" sz="1300">
                <a:solidFill>
                  <a:srgbClr val="F6F6F4"/>
                </a:solidFill>
                <a:latin typeface="Courier New"/>
                <a:ea typeface="Courier New"/>
                <a:cs typeface="Courier New"/>
                <a:sym typeface="Courier New"/>
              </a:rPr>
              <a:t> 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buscarJugador</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NOMBRE DE JUGADOR</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if</a:t>
            </a:r>
            <a:r>
              <a:rPr lang="es-419" sz="1300">
                <a:solidFill>
                  <a:srgbClr val="F6F6F4"/>
                </a:solidFill>
                <a:latin typeface="Courier New"/>
                <a:ea typeface="Courier New"/>
                <a:cs typeface="Courier New"/>
                <a:sym typeface="Courier New"/>
              </a:rPr>
              <a:t>(busqueda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undefined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JUGADOR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busqueda.nombre</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CAMISETA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busqueda.camiseta</a:t>
            </a:r>
            <a:r>
              <a:rPr lang="es-419" sz="1200">
                <a:solidFill>
                  <a:srgbClr val="F286C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EDAD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busqueda.edad);</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else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NO EXISTE JUGADOR CON ESE NOMBRE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10"/>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Actividad 5</a:t>
            </a:r>
            <a:endParaRPr b="1" sz="3200">
              <a:solidFill>
                <a:schemeClr val="dk1"/>
              </a:solidFill>
              <a:latin typeface="DM Sans"/>
              <a:ea typeface="DM Sans"/>
              <a:cs typeface="DM Sans"/>
              <a:sym typeface="DM Sans"/>
            </a:endParaRPr>
          </a:p>
        </p:txBody>
      </p:sp>
      <p:sp>
        <p:nvSpPr>
          <p:cNvPr id="1192" name="Google Shape;1192;p210"/>
          <p:cNvSpPr txBox="1"/>
          <p:nvPr/>
        </p:nvSpPr>
        <p:spPr>
          <a:xfrm>
            <a:off x="324900" y="1096175"/>
            <a:ext cx="8494200" cy="404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193" name="Google Shape;1193;p21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11"/>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199" name="Google Shape;1199;p211"/>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7</a:t>
            </a:r>
            <a:endParaRPr sz="1600">
              <a:solidFill>
                <a:schemeClr val="lt1"/>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1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13"/>
          <p:cNvSpPr txBox="1"/>
          <p:nvPr/>
        </p:nvSpPr>
        <p:spPr>
          <a:xfrm>
            <a:off x="4566950" y="32957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Con localStorage almacenamos datos que pueden ser útiles en el próximo uso de la aplicación. Recordemos que al refrescar la página, el script se vuelve a interpretar.</a:t>
            </a:r>
            <a:endParaRPr sz="1200">
              <a:solidFill>
                <a:srgbClr val="595959"/>
              </a:solidFill>
              <a:latin typeface="DM Sans"/>
              <a:ea typeface="DM Sans"/>
              <a:cs typeface="DM Sans"/>
              <a:sym typeface="DM Sans"/>
            </a:endParaRPr>
          </a:p>
        </p:txBody>
      </p:sp>
      <p:grpSp>
        <p:nvGrpSpPr>
          <p:cNvPr id="1210" name="Google Shape;1210;p213"/>
          <p:cNvGrpSpPr/>
          <p:nvPr/>
        </p:nvGrpSpPr>
        <p:grpSpPr>
          <a:xfrm>
            <a:off x="4608801" y="3558659"/>
            <a:ext cx="465285" cy="465285"/>
            <a:chOff x="4202550" y="994173"/>
            <a:chExt cx="738900" cy="738900"/>
          </a:xfrm>
        </p:grpSpPr>
        <p:sp>
          <p:nvSpPr>
            <p:cNvPr id="1211" name="Google Shape;1211;p21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12" name="Google Shape;1212;p21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213" name="Google Shape;1213;p213"/>
          <p:cNvSpPr txBox="1"/>
          <p:nvPr/>
        </p:nvSpPr>
        <p:spPr>
          <a:xfrm>
            <a:off x="4579850" y="739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visitante</a:t>
            </a:r>
            <a:endParaRPr b="1" sz="3400">
              <a:solidFill>
                <a:schemeClr val="dk1"/>
              </a:solidFill>
              <a:latin typeface="DM Sans"/>
              <a:ea typeface="DM Sans"/>
              <a:cs typeface="DM Sans"/>
              <a:sym typeface="DM Sans"/>
            </a:endParaRPr>
          </a:p>
        </p:txBody>
      </p:sp>
      <p:sp>
        <p:nvSpPr>
          <p:cNvPr id="1214" name="Google Shape;1214;p213"/>
          <p:cNvSpPr txBox="1"/>
          <p:nvPr/>
        </p:nvSpPr>
        <p:spPr>
          <a:xfrm>
            <a:off x="4579850" y="19430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“nombre”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solicitar un nombre al usuario, y almacenarlo con dicha clave. Si existe, mostrar el nombre obtenido desde el storage con una alerta.</a:t>
            </a:r>
            <a:endParaRPr sz="1350">
              <a:latin typeface="DM Sans"/>
              <a:ea typeface="DM Sans"/>
              <a:cs typeface="DM Sans"/>
              <a:sym typeface="DM Sans"/>
            </a:endParaRPr>
          </a:p>
        </p:txBody>
      </p:sp>
      <p:pic>
        <p:nvPicPr>
          <p:cNvPr id="1215" name="Google Shape;1215;p213"/>
          <p:cNvPicPr preferRelativeResize="0"/>
          <p:nvPr/>
        </p:nvPicPr>
        <p:blipFill>
          <a:blip r:embed="rId4">
            <a:alphaModFix/>
          </a:blip>
          <a:stretch>
            <a:fillRect/>
          </a:stretch>
        </p:blipFill>
        <p:spPr>
          <a:xfrm>
            <a:off x="0" y="0"/>
            <a:ext cx="3297374" cy="5143500"/>
          </a:xfrm>
          <a:prstGeom prst="rect">
            <a:avLst/>
          </a:prstGeom>
          <a:noFill/>
          <a:ln>
            <a:noFill/>
          </a:ln>
        </p:spPr>
      </p:pic>
      <p:sp>
        <p:nvSpPr>
          <p:cNvPr id="1216" name="Google Shape;1216;p21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217" name="Google Shape;1217;p213"/>
          <p:cNvPicPr preferRelativeResize="0"/>
          <p:nvPr/>
        </p:nvPicPr>
        <p:blipFill rotWithShape="1">
          <a:blip r:embed="rId5">
            <a:alphaModFix/>
          </a:blip>
          <a:srcRect b="0" l="31436" r="0" t="0"/>
          <a:stretch/>
        </p:blipFill>
        <p:spPr>
          <a:xfrm>
            <a:off x="0" y="0"/>
            <a:ext cx="4450525"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14"/>
          <p:cNvSpPr txBox="1"/>
          <p:nvPr/>
        </p:nvSpPr>
        <p:spPr>
          <a:xfrm>
            <a:off x="4597450" y="635050"/>
            <a:ext cx="40392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 2</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Almacenar el menú</a:t>
            </a:r>
            <a:endParaRPr b="1" sz="3200">
              <a:solidFill>
                <a:schemeClr val="dk1"/>
              </a:solidFill>
              <a:latin typeface="DM Sans"/>
              <a:ea typeface="DM Sans"/>
              <a:cs typeface="DM Sans"/>
              <a:sym typeface="DM Sans"/>
            </a:endParaRPr>
          </a:p>
        </p:txBody>
      </p:sp>
      <p:sp>
        <p:nvSpPr>
          <p:cNvPr id="1223" name="Google Shape;1223;p214"/>
          <p:cNvSpPr txBox="1"/>
          <p:nvPr/>
        </p:nvSpPr>
        <p:spPr>
          <a:xfrm>
            <a:off x="4597450" y="170635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no existe un valor con la clave “comidas”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 crear un array vacío y cargarlo de forma dinámica, solicitando al usuario nombres de comida de forma consecutiva,  hasta cinco (5) veces. Luego almacenarlo con dicha clave. Si existe, recorrer el array, e informar por alerta el menú cargado.</a:t>
            </a:r>
            <a:endParaRPr sz="1350">
              <a:latin typeface="DM Sans"/>
              <a:ea typeface="DM Sans"/>
              <a:cs typeface="DM Sans"/>
              <a:sym typeface="DM Sans"/>
            </a:endParaRPr>
          </a:p>
        </p:txBody>
      </p:sp>
      <p:pic>
        <p:nvPicPr>
          <p:cNvPr id="1224" name="Google Shape;1224;p214"/>
          <p:cNvPicPr preferRelativeResize="0"/>
          <p:nvPr/>
        </p:nvPicPr>
        <p:blipFill>
          <a:blip r:embed="rId3">
            <a:alphaModFix/>
          </a:blip>
          <a:stretch>
            <a:fillRect/>
          </a:stretch>
        </p:blipFill>
        <p:spPr>
          <a:xfrm>
            <a:off x="0" y="0"/>
            <a:ext cx="3297374" cy="5143500"/>
          </a:xfrm>
          <a:prstGeom prst="rect">
            <a:avLst/>
          </a:prstGeom>
          <a:noFill/>
          <a:ln>
            <a:noFill/>
          </a:ln>
        </p:spPr>
      </p:pic>
      <p:sp>
        <p:nvSpPr>
          <p:cNvPr id="1225" name="Google Shape;1225;p21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226" name="Google Shape;1226;p214"/>
          <p:cNvSpPr txBox="1"/>
          <p:nvPr/>
        </p:nvSpPr>
        <p:spPr>
          <a:xfrm>
            <a:off x="4584550" y="340023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Al almacenar un array en storage con setItem, se guarda como cadena. Por ende, es necesario usar split(“,”) al hacer getItem, para obtener lo almacenado en formato  array.</a:t>
            </a:r>
            <a:endParaRPr sz="1200">
              <a:solidFill>
                <a:schemeClr val="accent4"/>
              </a:solidFill>
              <a:latin typeface="DM Sans"/>
              <a:ea typeface="DM Sans"/>
              <a:cs typeface="DM Sans"/>
              <a:sym typeface="DM Sans"/>
            </a:endParaRPr>
          </a:p>
        </p:txBody>
      </p:sp>
      <p:pic>
        <p:nvPicPr>
          <p:cNvPr id="1227" name="Google Shape;1227;p214" title="ícono de codertips"/>
          <p:cNvPicPr preferRelativeResize="0"/>
          <p:nvPr/>
        </p:nvPicPr>
        <p:blipFill>
          <a:blip r:embed="rId4">
            <a:alphaModFix/>
          </a:blip>
          <a:stretch>
            <a:fillRect/>
          </a:stretch>
        </p:blipFill>
        <p:spPr>
          <a:xfrm>
            <a:off x="4690747" y="3812457"/>
            <a:ext cx="283743" cy="283743"/>
          </a:xfrm>
          <a:prstGeom prst="rect">
            <a:avLst/>
          </a:prstGeom>
          <a:noFill/>
          <a:ln>
            <a:noFill/>
          </a:ln>
        </p:spPr>
      </p:pic>
      <p:pic>
        <p:nvPicPr>
          <p:cNvPr id="1228" name="Google Shape;1228;p214"/>
          <p:cNvPicPr preferRelativeResize="0"/>
          <p:nvPr/>
        </p:nvPicPr>
        <p:blipFill rotWithShape="1">
          <a:blip r:embed="rId5">
            <a:alphaModFix/>
          </a:blip>
          <a:srcRect b="0" l="0" r="37245" t="0"/>
          <a:stretch/>
        </p:blipFill>
        <p:spPr>
          <a:xfrm>
            <a:off x="0" y="0"/>
            <a:ext cx="4421000" cy="51435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5"/>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Almacenar hamburguesa</a:t>
            </a:r>
            <a:endParaRPr b="1" sz="3000">
              <a:solidFill>
                <a:schemeClr val="dk1"/>
              </a:solidFill>
              <a:latin typeface="DM Sans"/>
              <a:ea typeface="DM Sans"/>
              <a:cs typeface="DM Sans"/>
              <a:sym typeface="DM Sans"/>
            </a:endParaRPr>
          </a:p>
        </p:txBody>
      </p:sp>
      <p:sp>
        <p:nvSpPr>
          <p:cNvPr id="1234" name="Google Shape;1234;p215"/>
          <p:cNvSpPr txBox="1"/>
          <p:nvPr/>
        </p:nvSpPr>
        <p:spPr>
          <a:xfrm>
            <a:off x="4597450" y="1844200"/>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Hamburguesa </a:t>
            </a:r>
            <a:r>
              <a:rPr lang="es-419" sz="1350">
                <a:latin typeface="DM Sans"/>
                <a:ea typeface="DM Sans"/>
                <a:cs typeface="DM Sans"/>
                <a:sym typeface="DM Sans"/>
              </a:rPr>
              <a:t>que permita registrar nombre de la hamburguesa, el precio, los ingredientes, y el número de combo.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instanciar al menos cinco (5) objetos usando esta clase, asociarlos a un array, y almacenarlos con la clave ‘hamburguesas’ en el </a:t>
            </a:r>
            <a:r>
              <a:rPr lang="es-419" sz="1350">
                <a:solidFill>
                  <a:schemeClr val="accent4"/>
                </a:solidFill>
                <a:latin typeface="DM Sans"/>
                <a:ea typeface="DM Sans"/>
                <a:cs typeface="DM Sans"/>
                <a:sym typeface="DM Sans"/>
              </a:rPr>
              <a:t>localStorage</a:t>
            </a:r>
            <a:r>
              <a:rPr lang="es-419" sz="1350">
                <a:latin typeface="DM Sans"/>
                <a:ea typeface="DM Sans"/>
                <a:cs typeface="DM Sans"/>
                <a:sym typeface="DM Sans"/>
              </a:rPr>
              <a:t>.</a:t>
            </a:r>
            <a:endParaRPr sz="1350">
              <a:latin typeface="DM Sans"/>
              <a:ea typeface="DM Sans"/>
              <a:cs typeface="DM Sans"/>
              <a:sym typeface="DM Sans"/>
            </a:endParaRPr>
          </a:p>
        </p:txBody>
      </p:sp>
      <p:sp>
        <p:nvSpPr>
          <p:cNvPr id="1235" name="Google Shape;1235;p21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236" name="Google Shape;1236;p215"/>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almacenar un array de objeto en el storage, es necesario emplear el método </a:t>
            </a:r>
            <a:r>
              <a:rPr lang="es-419" sz="1200">
                <a:solidFill>
                  <a:schemeClr val="accent4"/>
                </a:solidFill>
                <a:latin typeface="DM Sans"/>
                <a:ea typeface="DM Sans"/>
                <a:cs typeface="DM Sans"/>
                <a:sym typeface="DM Sans"/>
              </a:rPr>
              <a:t>stringify</a:t>
            </a:r>
            <a:r>
              <a:rPr lang="es-419" sz="1200">
                <a:solidFill>
                  <a:schemeClr val="dk2"/>
                </a:solidFill>
                <a:latin typeface="DM Sans"/>
                <a:ea typeface="DM Sans"/>
                <a:cs typeface="DM Sans"/>
                <a:sym typeface="DM Sans"/>
              </a:rPr>
              <a:t>. La propiedad “ingredientes” puede ser un array de ingredientes.</a:t>
            </a:r>
            <a:endParaRPr sz="1200">
              <a:solidFill>
                <a:schemeClr val="dk2"/>
              </a:solidFill>
              <a:latin typeface="DM Sans"/>
              <a:ea typeface="DM Sans"/>
              <a:cs typeface="DM Sans"/>
              <a:sym typeface="DM Sans"/>
            </a:endParaRPr>
          </a:p>
        </p:txBody>
      </p:sp>
      <p:pic>
        <p:nvPicPr>
          <p:cNvPr id="1237" name="Google Shape;1237;p215"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238" name="Google Shape;1238;p215"/>
          <p:cNvPicPr preferRelativeResize="0"/>
          <p:nvPr/>
        </p:nvPicPr>
        <p:blipFill rotWithShape="1">
          <a:blip r:embed="rId4">
            <a:alphaModFix/>
          </a:blip>
          <a:srcRect b="0" l="21606" r="2607" t="0"/>
          <a:stretch/>
        </p:blipFill>
        <p:spPr>
          <a:xfrm>
            <a:off x="0" y="0"/>
            <a:ext cx="44197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17"/>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Incorporar Arrays</a:t>
            </a:r>
            <a:endParaRPr b="1" sz="4000">
              <a:solidFill>
                <a:schemeClr val="dk1"/>
              </a:solidFill>
              <a:latin typeface="DM Sans"/>
              <a:ea typeface="DM Sans"/>
              <a:cs typeface="DM Sans"/>
              <a:sym typeface="DM Sans"/>
            </a:endParaRPr>
          </a:p>
        </p:txBody>
      </p:sp>
      <p:pic>
        <p:nvPicPr>
          <p:cNvPr id="443" name="Google Shape;443;p11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44" name="Google Shape;444;p117"/>
          <p:cNvSpPr txBox="1"/>
          <p:nvPr/>
        </p:nvSpPr>
        <p:spPr>
          <a:xfrm>
            <a:off x="457725" y="1832875"/>
            <a:ext cx="7871100" cy="285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Traslada al proyecto integrador el concepto de objetos, visto en la clase de hoy. A partir de los ejemplos mostrados la primera clase, y en función del tipo de simulador que hayas elegido, deberás:</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Incorporar al menos un Array en tu proyecto.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Utilizar algunos de los métodos o propiedades vistos en la clase.</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445" name="Google Shape;445;p11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46" name="Google Shape;446;p11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47" name="Google Shape;447;p117"/>
          <p:cNvGrpSpPr/>
          <p:nvPr/>
        </p:nvGrpSpPr>
        <p:grpSpPr>
          <a:xfrm>
            <a:off x="7964356" y="266054"/>
            <a:ext cx="702103" cy="660429"/>
            <a:chOff x="3137108" y="2467173"/>
            <a:chExt cx="738900" cy="738900"/>
          </a:xfrm>
        </p:grpSpPr>
        <p:sp>
          <p:nvSpPr>
            <p:cNvPr id="448" name="Google Shape;448;p11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11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6"/>
          <p:cNvSpPr txBox="1"/>
          <p:nvPr/>
        </p:nvSpPr>
        <p:spPr>
          <a:xfrm>
            <a:off x="4597450" y="609900"/>
            <a:ext cx="45006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Comprar hamburguesa</a:t>
            </a:r>
            <a:endParaRPr b="1" sz="2800">
              <a:solidFill>
                <a:schemeClr val="dk1"/>
              </a:solidFill>
              <a:latin typeface="DM Sans"/>
              <a:ea typeface="DM Sans"/>
              <a:cs typeface="DM Sans"/>
              <a:sym typeface="DM Sans"/>
            </a:endParaRPr>
          </a:p>
        </p:txBody>
      </p:sp>
      <p:sp>
        <p:nvSpPr>
          <p:cNvPr id="1244" name="Google Shape;1244;p216"/>
          <p:cNvSpPr txBox="1"/>
          <p:nvPr/>
        </p:nvSpPr>
        <p:spPr>
          <a:xfrm>
            <a:off x="4613350" y="15705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Obtener desde el </a:t>
            </a:r>
            <a:r>
              <a:rPr lang="es-419" sz="1250">
                <a:solidFill>
                  <a:schemeClr val="accent4"/>
                </a:solidFill>
                <a:latin typeface="DM Sans"/>
                <a:ea typeface="DM Sans"/>
                <a:cs typeface="DM Sans"/>
                <a:sym typeface="DM Sans"/>
              </a:rPr>
              <a:t>localStorage</a:t>
            </a:r>
            <a:r>
              <a:rPr lang="es-419" sz="1250">
                <a:latin typeface="DM Sans"/>
                <a:ea typeface="DM Sans"/>
                <a:cs typeface="DM Sans"/>
                <a:sym typeface="DM Sans"/>
              </a:rPr>
              <a:t> el array de objetos almacenado durante la actividad 3, con la clave ‘hamburguesas’. Recorrer el array generando un listado con el detalle de cada hamburguesa, asociando un número de selección en función de la posición.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último, capturar una entrada con la selección del usuario, confirmando la información del producto escogido.</a:t>
            </a:r>
            <a:endParaRPr sz="1250">
              <a:latin typeface="DM Sans"/>
              <a:ea typeface="DM Sans"/>
              <a:cs typeface="DM Sans"/>
              <a:sym typeface="DM Sans"/>
            </a:endParaRPr>
          </a:p>
        </p:txBody>
      </p:sp>
      <p:sp>
        <p:nvSpPr>
          <p:cNvPr id="1245" name="Google Shape;1245;p21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246" name="Google Shape;1246;p216"/>
          <p:cNvSpPr txBox="1"/>
          <p:nvPr/>
        </p:nvSpPr>
        <p:spPr>
          <a:xfrm>
            <a:off x="4600450" y="3486912"/>
            <a:ext cx="40650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Para obtener un array de objeto desde el storage, es necesario emplear el método parse. Se recomienda emplear un for con índice para determinar el número de selección. </a:t>
            </a:r>
            <a:endParaRPr sz="1100">
              <a:solidFill>
                <a:schemeClr val="dk2"/>
              </a:solidFill>
              <a:latin typeface="DM Sans"/>
              <a:ea typeface="DM Sans"/>
              <a:cs typeface="DM Sans"/>
              <a:sym typeface="DM Sans"/>
            </a:endParaRPr>
          </a:p>
        </p:txBody>
      </p:sp>
      <p:pic>
        <p:nvPicPr>
          <p:cNvPr id="1247" name="Google Shape;1247;p216" title="ícono de codertips"/>
          <p:cNvPicPr preferRelativeResize="0"/>
          <p:nvPr/>
        </p:nvPicPr>
        <p:blipFill>
          <a:blip r:embed="rId3">
            <a:alphaModFix/>
          </a:blip>
          <a:stretch>
            <a:fillRect/>
          </a:stretch>
        </p:blipFill>
        <p:spPr>
          <a:xfrm>
            <a:off x="4717172" y="3860732"/>
            <a:ext cx="283743" cy="283743"/>
          </a:xfrm>
          <a:prstGeom prst="rect">
            <a:avLst/>
          </a:prstGeom>
          <a:noFill/>
          <a:ln>
            <a:noFill/>
          </a:ln>
        </p:spPr>
      </p:pic>
      <p:pic>
        <p:nvPicPr>
          <p:cNvPr id="1248" name="Google Shape;1248;p216"/>
          <p:cNvPicPr preferRelativeResize="0"/>
          <p:nvPr/>
        </p:nvPicPr>
        <p:blipFill rotWithShape="1">
          <a:blip r:embed="rId4">
            <a:alphaModFix/>
          </a:blip>
          <a:srcRect b="0" l="25267" r="0" t="0"/>
          <a:stretch/>
        </p:blipFill>
        <p:spPr>
          <a:xfrm>
            <a:off x="0" y="0"/>
            <a:ext cx="4465225"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7"/>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Aumentar precios</a:t>
            </a:r>
            <a:endParaRPr b="1" sz="3400">
              <a:solidFill>
                <a:schemeClr val="dk1"/>
              </a:solidFill>
              <a:latin typeface="DM Sans"/>
              <a:ea typeface="DM Sans"/>
              <a:cs typeface="DM Sans"/>
              <a:sym typeface="DM Sans"/>
            </a:endParaRPr>
          </a:p>
        </p:txBody>
      </p:sp>
      <p:sp>
        <p:nvSpPr>
          <p:cNvPr id="1254" name="Google Shape;1254;p217"/>
          <p:cNvSpPr txBox="1"/>
          <p:nvPr/>
        </p:nvSpPr>
        <p:spPr>
          <a:xfrm>
            <a:off x="4732682" y="1622046"/>
            <a:ext cx="39204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Obtener desde el localStorage el array de objetos almacenado durante la actividad 3, con la clave ‘hamburguesas’. Recorrer el array , aumentando en un 30% el precio de cada producto. Por último, volver a almacenar el array modificado en el localStorage con la misma clave.</a:t>
            </a:r>
            <a:endParaRPr sz="1450">
              <a:latin typeface="DM Sans"/>
              <a:ea typeface="DM Sans"/>
              <a:cs typeface="DM Sans"/>
              <a:sym typeface="DM Sans"/>
            </a:endParaRPr>
          </a:p>
        </p:txBody>
      </p:sp>
      <p:sp>
        <p:nvSpPr>
          <p:cNvPr id="1255" name="Google Shape;1255;p21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256" name="Google Shape;1256;p217"/>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actualizar algo almacenado en storage, se sobrescribe el valor usando la misma clave. Se recomienda añadir un método de clase para aumentar cierto porcentaje todas las hamburguesas.</a:t>
            </a:r>
            <a:endParaRPr sz="1200">
              <a:solidFill>
                <a:schemeClr val="dk2"/>
              </a:solidFill>
              <a:latin typeface="DM Sans"/>
              <a:ea typeface="DM Sans"/>
              <a:cs typeface="DM Sans"/>
              <a:sym typeface="DM Sans"/>
            </a:endParaRPr>
          </a:p>
        </p:txBody>
      </p:sp>
      <p:pic>
        <p:nvPicPr>
          <p:cNvPr id="1257" name="Google Shape;1257;p217"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1258" name="Google Shape;1258;p217"/>
          <p:cNvPicPr preferRelativeResize="0"/>
          <p:nvPr/>
        </p:nvPicPr>
        <p:blipFill rotWithShape="1">
          <a:blip r:embed="rId4">
            <a:alphaModFix/>
          </a:blip>
          <a:srcRect b="0" l="31168" r="3681" t="0"/>
          <a:stretch/>
        </p:blipFill>
        <p:spPr>
          <a:xfrm>
            <a:off x="0" y="0"/>
            <a:ext cx="4376400" cy="48833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1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1269" name="Google Shape;1269;p219"/>
          <p:cNvSpPr txBox="1"/>
          <p:nvPr/>
        </p:nvSpPr>
        <p:spPr>
          <a:xfrm>
            <a:off x="475500" y="1578000"/>
            <a:ext cx="81930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22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1275" name="Google Shape;1275;p220"/>
          <p:cNvSpPr txBox="1"/>
          <p:nvPr/>
        </p:nvSpPr>
        <p:spPr>
          <a:xfrm>
            <a:off x="475500" y="1207175"/>
            <a:ext cx="8193000" cy="389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76" name="Google Shape;1276;p22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2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282" name="Google Shape;1282;p22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83" name="Google Shape;1283;p221"/>
          <p:cNvSpPr txBox="1"/>
          <p:nvPr/>
        </p:nvSpPr>
        <p:spPr>
          <a:xfrm>
            <a:off x="475350" y="1207175"/>
            <a:ext cx="81930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84" name="Google Shape;1284;p22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2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1290" name="Google Shape;1290;p222"/>
          <p:cNvSpPr txBox="1"/>
          <p:nvPr/>
        </p:nvSpPr>
        <p:spPr>
          <a:xfrm>
            <a:off x="66600" y="1207175"/>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91" name="Google Shape;1291;p22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23"/>
          <p:cNvSpPr txBox="1"/>
          <p:nvPr/>
        </p:nvSpPr>
        <p:spPr>
          <a:xfrm>
            <a:off x="475500" y="468275"/>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Actividad 5</a:t>
            </a:r>
            <a:endParaRPr b="1" sz="3200">
              <a:solidFill>
                <a:schemeClr val="dk1"/>
              </a:solidFill>
              <a:latin typeface="DM Sans"/>
              <a:ea typeface="DM Sans"/>
              <a:cs typeface="DM Sans"/>
              <a:sym typeface="DM Sans"/>
            </a:endParaRPr>
          </a:p>
        </p:txBody>
      </p:sp>
      <p:pic>
        <p:nvPicPr>
          <p:cNvPr id="1297" name="Google Shape;1297;p2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98" name="Google Shape;1298;p223"/>
          <p:cNvSpPr txBox="1"/>
          <p:nvPr/>
        </p:nvSpPr>
        <p:spPr>
          <a:xfrm>
            <a:off x="475350" y="1720200"/>
            <a:ext cx="81930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24"/>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304" name="Google Shape;1304;p224"/>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8</a:t>
            </a:r>
            <a:endParaRPr sz="1600">
              <a:solidFill>
                <a:schemeClr val="lt1"/>
              </a:solidFill>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2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18"/>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Incorporar Arrays</a:t>
            </a:r>
            <a:endParaRPr b="1" sz="4000">
              <a:solidFill>
                <a:schemeClr val="dk1"/>
              </a:solidFill>
              <a:latin typeface="DM Sans"/>
              <a:ea typeface="DM Sans"/>
              <a:cs typeface="DM Sans"/>
              <a:sym typeface="DM Sans"/>
            </a:endParaRPr>
          </a:p>
        </p:txBody>
      </p:sp>
      <p:pic>
        <p:nvPicPr>
          <p:cNvPr id="455" name="Google Shape;455;p11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56" name="Google Shape;456;p118"/>
          <p:cNvSpPr txBox="1"/>
          <p:nvPr/>
        </p:nvSpPr>
        <p:spPr>
          <a:xfrm>
            <a:off x="636450" y="1585500"/>
            <a:ext cx="8133600" cy="335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emplee array para agrupar elementos similares.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Los Array cumplen el papel de listas en el programa. Principalmente, los usamos para agrupar elementos de un mismo tipo. Siempre que sea posible emplear los métodos disponibles para trabajar con ellos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Podemos crear arrays para los objetos identificados en el simulador de la clase anterior, Ejemplo: Array de Productos, Array de Personas,Array de Libros, Array de Autos,  Array de Comidas,  Array de Bebidas, Array de Tareas, etc.</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457" name="Google Shape;457;p11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58" name="Google Shape;458;p118"/>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459" name="Google Shape;459;p118"/>
          <p:cNvGrpSpPr/>
          <p:nvPr/>
        </p:nvGrpSpPr>
        <p:grpSpPr>
          <a:xfrm>
            <a:off x="7964356" y="266054"/>
            <a:ext cx="702103" cy="660429"/>
            <a:chOff x="3137108" y="2467173"/>
            <a:chExt cx="738900" cy="738900"/>
          </a:xfrm>
        </p:grpSpPr>
        <p:sp>
          <p:nvSpPr>
            <p:cNvPr id="460" name="Google Shape;460;p11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11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226"/>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Se recomienda recorrer el array con for...of. En cada repetición se crea un elemento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se modifica su </a:t>
            </a:r>
            <a:r>
              <a:rPr lang="es-419" sz="1200">
                <a:solidFill>
                  <a:schemeClr val="accent4"/>
                </a:solidFill>
                <a:latin typeface="DM Sans"/>
                <a:ea typeface="DM Sans"/>
                <a:cs typeface="DM Sans"/>
                <a:sym typeface="DM Sans"/>
              </a:rPr>
              <a:t>innerHTML</a:t>
            </a:r>
            <a:r>
              <a:rPr lang="es-419" sz="1200">
                <a:solidFill>
                  <a:srgbClr val="595959"/>
                </a:solidFill>
                <a:latin typeface="DM Sans"/>
                <a:ea typeface="DM Sans"/>
                <a:cs typeface="DM Sans"/>
                <a:sym typeface="DM Sans"/>
              </a:rPr>
              <a:t>, y se lo agrega con </a:t>
            </a:r>
            <a:r>
              <a:rPr lang="es-419" sz="1200">
                <a:solidFill>
                  <a:schemeClr val="accent4"/>
                </a:solidFill>
                <a:latin typeface="DM Sans"/>
                <a:ea typeface="DM Sans"/>
                <a:cs typeface="DM Sans"/>
                <a:sym typeface="DM Sans"/>
              </a:rPr>
              <a:t>append</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1315" name="Google Shape;1315;p226"/>
          <p:cNvGrpSpPr/>
          <p:nvPr/>
        </p:nvGrpSpPr>
        <p:grpSpPr>
          <a:xfrm>
            <a:off x="4608801" y="3558659"/>
            <a:ext cx="465285" cy="465285"/>
            <a:chOff x="4202550" y="994173"/>
            <a:chExt cx="738900" cy="738900"/>
          </a:xfrm>
        </p:grpSpPr>
        <p:sp>
          <p:nvSpPr>
            <p:cNvPr id="1316" name="Google Shape;1316;p226"/>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17" name="Google Shape;1317;p226" title="ícono de codertips"/>
            <p:cNvPicPr preferRelativeResize="0"/>
            <p:nvPr/>
          </p:nvPicPr>
          <p:blipFill>
            <a:blip r:embed="rId3">
              <a:alphaModFix/>
            </a:blip>
            <a:stretch>
              <a:fillRect/>
            </a:stretch>
          </p:blipFill>
          <p:spPr>
            <a:xfrm>
              <a:off x="4346680" y="1029940"/>
              <a:ext cx="450600" cy="450600"/>
            </a:xfrm>
            <a:prstGeom prst="rect">
              <a:avLst/>
            </a:prstGeom>
            <a:noFill/>
            <a:ln>
              <a:noFill/>
            </a:ln>
          </p:spPr>
        </p:pic>
      </p:grpSp>
      <p:sp>
        <p:nvSpPr>
          <p:cNvPr id="1318" name="Google Shape;1318;p226"/>
          <p:cNvSpPr txBox="1"/>
          <p:nvPr/>
        </p:nvSpPr>
        <p:spPr>
          <a:xfrm>
            <a:off x="4579850" y="852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Bienvenido a…</a:t>
            </a:r>
            <a:endParaRPr b="1" sz="3400">
              <a:solidFill>
                <a:schemeClr val="dk1"/>
              </a:solidFill>
              <a:latin typeface="DM Sans"/>
              <a:ea typeface="DM Sans"/>
              <a:cs typeface="DM Sans"/>
              <a:sym typeface="DM Sans"/>
            </a:endParaRPr>
          </a:p>
        </p:txBody>
      </p:sp>
      <p:sp>
        <p:nvSpPr>
          <p:cNvPr id="1319" name="Google Shape;1319;p226"/>
          <p:cNvSpPr txBox="1"/>
          <p:nvPr/>
        </p:nvSpPr>
        <p:spPr>
          <a:xfrm>
            <a:off x="4579850" y="2170163"/>
            <a:ext cx="4039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con nombres de ciudades y recorrerlo. Por cada ciudad, crear una etiqueta </a:t>
            </a:r>
            <a:r>
              <a:rPr lang="es-419" sz="1350">
                <a:solidFill>
                  <a:schemeClr val="accent4"/>
                </a:solidFill>
                <a:latin typeface="DM Sans"/>
                <a:ea typeface="DM Sans"/>
                <a:cs typeface="DM Sans"/>
                <a:sym typeface="DM Sans"/>
              </a:rPr>
              <a:t>h2</a:t>
            </a:r>
            <a:r>
              <a:rPr lang="es-419" sz="1350">
                <a:latin typeface="DM Sans"/>
                <a:ea typeface="DM Sans"/>
                <a:cs typeface="DM Sans"/>
                <a:sym typeface="DM Sans"/>
              </a:rPr>
              <a:t> que contenga el nombre, y agregarla al body.</a:t>
            </a:r>
            <a:endParaRPr sz="1350">
              <a:latin typeface="DM Sans"/>
              <a:ea typeface="DM Sans"/>
              <a:cs typeface="DM Sans"/>
              <a:sym typeface="DM Sans"/>
            </a:endParaRPr>
          </a:p>
        </p:txBody>
      </p:sp>
      <p:pic>
        <p:nvPicPr>
          <p:cNvPr id="1320" name="Google Shape;1320;p226"/>
          <p:cNvPicPr preferRelativeResize="0"/>
          <p:nvPr/>
        </p:nvPicPr>
        <p:blipFill>
          <a:blip r:embed="rId4">
            <a:alphaModFix/>
          </a:blip>
          <a:stretch>
            <a:fillRect/>
          </a:stretch>
        </p:blipFill>
        <p:spPr>
          <a:xfrm>
            <a:off x="0" y="0"/>
            <a:ext cx="3297374" cy="5143500"/>
          </a:xfrm>
          <a:prstGeom prst="rect">
            <a:avLst/>
          </a:prstGeom>
          <a:noFill/>
          <a:ln>
            <a:noFill/>
          </a:ln>
        </p:spPr>
      </p:pic>
      <p:sp>
        <p:nvSpPr>
          <p:cNvPr id="1321" name="Google Shape;1321;p22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322" name="Google Shape;1322;p226"/>
          <p:cNvPicPr preferRelativeResize="0"/>
          <p:nvPr/>
        </p:nvPicPr>
        <p:blipFill rotWithShape="1">
          <a:blip r:embed="rId5">
            <a:alphaModFix/>
          </a:blip>
          <a:srcRect b="0" l="47067" r="0" t="0"/>
          <a:stretch/>
        </p:blipFill>
        <p:spPr>
          <a:xfrm>
            <a:off x="0" y="0"/>
            <a:ext cx="4327324" cy="49740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7"/>
          <p:cNvSpPr txBox="1"/>
          <p:nvPr/>
        </p:nvSpPr>
        <p:spPr>
          <a:xfrm>
            <a:off x="4597450" y="6770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lista</a:t>
            </a:r>
            <a:endParaRPr b="1" sz="3400">
              <a:solidFill>
                <a:schemeClr val="dk1"/>
              </a:solidFill>
              <a:latin typeface="DM Sans"/>
              <a:ea typeface="DM Sans"/>
              <a:cs typeface="DM Sans"/>
              <a:sym typeface="DM Sans"/>
            </a:endParaRPr>
          </a:p>
        </p:txBody>
      </p:sp>
      <p:sp>
        <p:nvSpPr>
          <p:cNvPr id="1328" name="Google Shape;1328;p227"/>
          <p:cNvSpPr txBox="1"/>
          <p:nvPr/>
        </p:nvSpPr>
        <p:spPr>
          <a:xfrm>
            <a:off x="4597450" y="18584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tareas de forma iterativa, cargandolas en un array. Crear una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y concatenar una etiqueta </a:t>
            </a:r>
            <a:r>
              <a:rPr lang="es-419" sz="1350">
                <a:solidFill>
                  <a:schemeClr val="accent4"/>
                </a:solidFill>
                <a:latin typeface="DM Sans"/>
                <a:ea typeface="DM Sans"/>
                <a:cs typeface="DM Sans"/>
                <a:sym typeface="DM Sans"/>
              </a:rPr>
              <a:t>li</a:t>
            </a:r>
            <a:r>
              <a:rPr lang="es-419" sz="1350">
                <a:latin typeface="DM Sans"/>
                <a:ea typeface="DM Sans"/>
                <a:cs typeface="DM Sans"/>
                <a:sym typeface="DM Sans"/>
              </a:rPr>
              <a:t> a un template de caracteres por cada tarea ingresada, asignando el resultado al interior de la etiqueta </a:t>
            </a:r>
            <a:r>
              <a:rPr lang="es-419" sz="1350">
                <a:solidFill>
                  <a:schemeClr val="accent4"/>
                </a:solidFill>
                <a:latin typeface="DM Sans"/>
                <a:ea typeface="DM Sans"/>
                <a:cs typeface="DM Sans"/>
                <a:sym typeface="DM Sans"/>
              </a:rPr>
              <a:t>ul</a:t>
            </a:r>
            <a:r>
              <a:rPr lang="es-419" sz="1350">
                <a:latin typeface="DM Sans"/>
                <a:ea typeface="DM Sans"/>
                <a:cs typeface="DM Sans"/>
                <a:sym typeface="DM Sans"/>
              </a:rPr>
              <a:t>. Por último, agregar la lista al body.</a:t>
            </a:r>
            <a:endParaRPr sz="1350">
              <a:latin typeface="DM Sans"/>
              <a:ea typeface="DM Sans"/>
              <a:cs typeface="DM Sans"/>
              <a:sym typeface="DM Sans"/>
            </a:endParaRPr>
          </a:p>
        </p:txBody>
      </p:sp>
      <p:pic>
        <p:nvPicPr>
          <p:cNvPr id="1329" name="Google Shape;1329;p227"/>
          <p:cNvPicPr preferRelativeResize="0"/>
          <p:nvPr/>
        </p:nvPicPr>
        <p:blipFill>
          <a:blip r:embed="rId3">
            <a:alphaModFix/>
          </a:blip>
          <a:stretch>
            <a:fillRect/>
          </a:stretch>
        </p:blipFill>
        <p:spPr>
          <a:xfrm>
            <a:off x="0" y="0"/>
            <a:ext cx="3297374" cy="5143500"/>
          </a:xfrm>
          <a:prstGeom prst="rect">
            <a:avLst/>
          </a:prstGeom>
          <a:noFill/>
          <a:ln>
            <a:noFill/>
          </a:ln>
        </p:spPr>
      </p:pic>
      <p:sp>
        <p:nvSpPr>
          <p:cNvPr id="1330" name="Google Shape;1330;p22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331" name="Google Shape;1331;p227"/>
          <p:cNvSpPr txBox="1"/>
          <p:nvPr/>
        </p:nvSpPr>
        <p:spPr>
          <a:xfrm>
            <a:off x="4584550" y="33447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Si tenemos que crear una estructura html más compleja,  podemos crear el nodo padre, y escribir de forma explícita el contenido del </a:t>
            </a:r>
            <a:r>
              <a:rPr lang="es-419" sz="1200">
                <a:solidFill>
                  <a:schemeClr val="accent4"/>
                </a:solidFill>
                <a:latin typeface="DM Sans"/>
                <a:ea typeface="DM Sans"/>
                <a:cs typeface="DM Sans"/>
                <a:sym typeface="DM Sans"/>
              </a:rPr>
              <a:t>innerHTML</a:t>
            </a:r>
            <a:r>
              <a:rPr lang="es-419" sz="1200">
                <a:solidFill>
                  <a:schemeClr val="dk2"/>
                </a:solidFill>
                <a:latin typeface="DM Sans"/>
                <a:ea typeface="DM Sans"/>
                <a:cs typeface="DM Sans"/>
                <a:sym typeface="DM Sans"/>
              </a:rPr>
              <a:t>.  </a:t>
            </a:r>
            <a:endParaRPr sz="1200">
              <a:solidFill>
                <a:schemeClr val="accent4"/>
              </a:solidFill>
              <a:latin typeface="DM Sans"/>
              <a:ea typeface="DM Sans"/>
              <a:cs typeface="DM Sans"/>
              <a:sym typeface="DM Sans"/>
            </a:endParaRPr>
          </a:p>
        </p:txBody>
      </p:sp>
      <p:pic>
        <p:nvPicPr>
          <p:cNvPr id="1332" name="Google Shape;1332;p227" title="ícono de codertips"/>
          <p:cNvPicPr preferRelativeResize="0"/>
          <p:nvPr/>
        </p:nvPicPr>
        <p:blipFill>
          <a:blip r:embed="rId4">
            <a:alphaModFix/>
          </a:blip>
          <a:stretch>
            <a:fillRect/>
          </a:stretch>
        </p:blipFill>
        <p:spPr>
          <a:xfrm>
            <a:off x="4690747" y="3756982"/>
            <a:ext cx="283743" cy="283743"/>
          </a:xfrm>
          <a:prstGeom prst="rect">
            <a:avLst/>
          </a:prstGeom>
          <a:noFill/>
          <a:ln>
            <a:noFill/>
          </a:ln>
        </p:spPr>
      </p:pic>
      <p:pic>
        <p:nvPicPr>
          <p:cNvPr id="1333" name="Google Shape;1333;p227"/>
          <p:cNvPicPr preferRelativeResize="0"/>
          <p:nvPr/>
        </p:nvPicPr>
        <p:blipFill rotWithShape="1">
          <a:blip r:embed="rId5">
            <a:alphaModFix/>
          </a:blip>
          <a:srcRect b="0" l="26226" r="0" t="0"/>
          <a:stretch/>
        </p:blipFill>
        <p:spPr>
          <a:xfrm>
            <a:off x="0" y="0"/>
            <a:ext cx="4442825"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228"/>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destino</a:t>
            </a:r>
            <a:endParaRPr b="1" sz="3400">
              <a:solidFill>
                <a:schemeClr val="dk1"/>
              </a:solidFill>
              <a:latin typeface="DM Sans"/>
              <a:ea typeface="DM Sans"/>
              <a:cs typeface="DM Sans"/>
              <a:sym typeface="DM Sans"/>
            </a:endParaRPr>
          </a:p>
        </p:txBody>
      </p:sp>
      <p:sp>
        <p:nvSpPr>
          <p:cNvPr id="1339" name="Google Shape;1339;p228"/>
          <p:cNvSpPr txBox="1"/>
          <p:nvPr/>
        </p:nvSpPr>
        <p:spPr>
          <a:xfrm>
            <a:off x="4597450" y="15950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países, y crear una etiqueta </a:t>
            </a:r>
            <a:r>
              <a:rPr lang="es-419" sz="1350">
                <a:solidFill>
                  <a:schemeClr val="accent4"/>
                </a:solidFill>
                <a:latin typeface="DM Sans"/>
                <a:ea typeface="DM Sans"/>
                <a:cs typeface="DM Sans"/>
                <a:sym typeface="DM Sans"/>
              </a:rPr>
              <a:t>select</a:t>
            </a:r>
            <a:r>
              <a:rPr lang="es-419" sz="1350">
                <a:latin typeface="DM Sans"/>
                <a:ea typeface="DM Sans"/>
                <a:cs typeface="DM Sans"/>
                <a:sym typeface="DM Sans"/>
              </a:rPr>
              <a:t>. Por cada país, concatenar una etiqueta </a:t>
            </a:r>
            <a:r>
              <a:rPr lang="es-419" sz="1350">
                <a:solidFill>
                  <a:schemeClr val="accent4"/>
                </a:solidFill>
                <a:latin typeface="DM Sans"/>
                <a:ea typeface="DM Sans"/>
                <a:cs typeface="DM Sans"/>
                <a:sym typeface="DM Sans"/>
              </a:rPr>
              <a:t>option </a:t>
            </a:r>
            <a:r>
              <a:rPr lang="es-419" sz="1350">
                <a:latin typeface="DM Sans"/>
                <a:ea typeface="DM Sans"/>
                <a:cs typeface="DM Sans"/>
                <a:sym typeface="DM Sans"/>
              </a:rPr>
              <a:t>a una template de caracteres, asignando el resultado al interior de la etiqueta padre. El value de cada opción es la posición de la ciudad en la colección. Por último, agregar el select al body.</a:t>
            </a:r>
            <a:endParaRPr sz="1350">
              <a:latin typeface="DM Sans"/>
              <a:ea typeface="DM Sans"/>
              <a:cs typeface="DM Sans"/>
              <a:sym typeface="DM Sans"/>
            </a:endParaRPr>
          </a:p>
        </p:txBody>
      </p:sp>
      <p:sp>
        <p:nvSpPr>
          <p:cNvPr id="1340" name="Google Shape;1340;p228"/>
          <p:cNvSpPr txBox="1"/>
          <p:nvPr/>
        </p:nvSpPr>
        <p:spPr>
          <a:xfrm>
            <a:off x="4571650" y="329860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select es un elemento dedicado a elecciones de usuario, Aún no podemos detectar “qué selecciona el usuario”, pero al generar las opciones desde un array construimos una lista que varía  en función del contenido del array.</a:t>
            </a:r>
            <a:endParaRPr sz="1200">
              <a:solidFill>
                <a:schemeClr val="dk2"/>
              </a:solidFill>
              <a:latin typeface="DM Sans"/>
              <a:ea typeface="DM Sans"/>
              <a:cs typeface="DM Sans"/>
              <a:sym typeface="DM Sans"/>
            </a:endParaRPr>
          </a:p>
        </p:txBody>
      </p:sp>
      <p:pic>
        <p:nvPicPr>
          <p:cNvPr id="1341" name="Google Shape;1341;p228"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1342" name="Google Shape;1342;p228"/>
          <p:cNvPicPr preferRelativeResize="0"/>
          <p:nvPr/>
        </p:nvPicPr>
        <p:blipFill rotWithShape="1">
          <a:blip r:embed="rId4">
            <a:alphaModFix/>
          </a:blip>
          <a:srcRect b="0" l="4619" r="12885" t="0"/>
          <a:stretch/>
        </p:blipFill>
        <p:spPr>
          <a:xfrm>
            <a:off x="0" y="0"/>
            <a:ext cx="4376400"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nvSpPr>
        <p:spPr>
          <a:xfrm>
            <a:off x="4597500" y="571475"/>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banda</a:t>
            </a:r>
            <a:endParaRPr b="1" sz="3400">
              <a:solidFill>
                <a:schemeClr val="dk1"/>
              </a:solidFill>
              <a:latin typeface="DM Sans"/>
              <a:ea typeface="DM Sans"/>
              <a:cs typeface="DM Sans"/>
              <a:sym typeface="DM Sans"/>
            </a:endParaRPr>
          </a:p>
        </p:txBody>
      </p:sp>
      <p:sp>
        <p:nvSpPr>
          <p:cNvPr id="1348" name="Google Shape;1348;p229"/>
          <p:cNvSpPr txBox="1"/>
          <p:nvPr/>
        </p:nvSpPr>
        <p:spPr>
          <a:xfrm>
            <a:off x="4613400" y="16982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Cantante</a:t>
            </a:r>
            <a:r>
              <a:rPr lang="es-419" sz="1350">
                <a:latin typeface="DM Sans"/>
                <a:ea typeface="DM Sans"/>
                <a:cs typeface="DM Sans"/>
                <a:sym typeface="DM Sans"/>
              </a:rPr>
              <a:t>, instanciando al menos cinco (5) objetos con ella, asignándoles a un array. Luego, por cada cantante crear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objeto, agregando cada contenedor al body.</a:t>
            </a:r>
            <a:endParaRPr sz="1350">
              <a:latin typeface="DM Sans"/>
              <a:ea typeface="DM Sans"/>
              <a:cs typeface="DM Sans"/>
              <a:sym typeface="DM Sans"/>
            </a:endParaRPr>
          </a:p>
        </p:txBody>
      </p:sp>
      <p:sp>
        <p:nvSpPr>
          <p:cNvPr id="1349" name="Google Shape;1349;p22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350" name="Google Shape;1350;p229"/>
          <p:cNvSpPr txBox="1"/>
          <p:nvPr/>
        </p:nvSpPr>
        <p:spPr>
          <a:xfrm>
            <a:off x="4600500" y="3265487"/>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recomienda iterar el array de objetos con for...of, y por cada elemento crear un div. Usamos plantillas literales para incluir la información del objeto, y asignarla al innerHTML del contenedor.</a:t>
            </a:r>
            <a:endParaRPr sz="1200">
              <a:solidFill>
                <a:schemeClr val="dk2"/>
              </a:solidFill>
              <a:latin typeface="DM Sans"/>
              <a:ea typeface="DM Sans"/>
              <a:cs typeface="DM Sans"/>
              <a:sym typeface="DM Sans"/>
            </a:endParaRPr>
          </a:p>
        </p:txBody>
      </p:sp>
      <p:pic>
        <p:nvPicPr>
          <p:cNvPr id="1351" name="Google Shape;1351;p229" title="ícono de codertips"/>
          <p:cNvPicPr preferRelativeResize="0"/>
          <p:nvPr/>
        </p:nvPicPr>
        <p:blipFill>
          <a:blip r:embed="rId3">
            <a:alphaModFix/>
          </a:blip>
          <a:stretch>
            <a:fillRect/>
          </a:stretch>
        </p:blipFill>
        <p:spPr>
          <a:xfrm>
            <a:off x="4717222" y="3738932"/>
            <a:ext cx="283743" cy="283743"/>
          </a:xfrm>
          <a:prstGeom prst="rect">
            <a:avLst/>
          </a:prstGeom>
          <a:noFill/>
          <a:ln>
            <a:noFill/>
          </a:ln>
        </p:spPr>
      </p:pic>
      <p:pic>
        <p:nvPicPr>
          <p:cNvPr id="1352" name="Google Shape;1352;p229"/>
          <p:cNvPicPr preferRelativeResize="0"/>
          <p:nvPr/>
        </p:nvPicPr>
        <p:blipFill rotWithShape="1">
          <a:blip r:embed="rId4">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nvSpPr>
        <p:spPr>
          <a:xfrm>
            <a:off x="4717225" y="468263"/>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contratar</a:t>
            </a:r>
            <a:endParaRPr b="1" sz="3400">
              <a:solidFill>
                <a:schemeClr val="dk1"/>
              </a:solidFill>
              <a:latin typeface="DM Sans"/>
              <a:ea typeface="DM Sans"/>
              <a:cs typeface="DM Sans"/>
              <a:sym typeface="DM Sans"/>
            </a:endParaRPr>
          </a:p>
        </p:txBody>
      </p:sp>
      <p:sp>
        <p:nvSpPr>
          <p:cNvPr id="1358" name="Google Shape;1358;p230"/>
          <p:cNvSpPr txBox="1"/>
          <p:nvPr/>
        </p:nvSpPr>
        <p:spPr>
          <a:xfrm>
            <a:off x="4732682" y="15950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resolución de la actividad 4, añadir un ‘id’ como propiedad a la clase </a:t>
            </a:r>
            <a:r>
              <a:rPr lang="es-419" sz="1250">
                <a:solidFill>
                  <a:schemeClr val="accent4"/>
                </a:solidFill>
                <a:latin typeface="DM Sans"/>
                <a:ea typeface="DM Sans"/>
                <a:cs typeface="DM Sans"/>
                <a:sym typeface="DM Sans"/>
              </a:rPr>
              <a:t>Cantante</a:t>
            </a:r>
            <a:r>
              <a:rPr lang="es-419" sz="1250">
                <a:latin typeface="DM Sans"/>
                <a:ea typeface="DM Sans"/>
                <a:cs typeface="DM Sans"/>
                <a:sym typeface="DM Sans"/>
              </a:rPr>
              <a:t>, y modificar las instancias, definiendo un identificador único por cada cantante.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a:t>
            </a:r>
            <a:r>
              <a:rPr lang="es-419" sz="1250">
                <a:solidFill>
                  <a:schemeClr val="accent4"/>
                </a:solidFill>
                <a:latin typeface="DM Sans"/>
                <a:ea typeface="DM Sans"/>
                <a:cs typeface="DM Sans"/>
                <a:sym typeface="DM Sans"/>
              </a:rPr>
              <a:t>div </a:t>
            </a:r>
            <a:r>
              <a:rPr lang="es-419" sz="1250">
                <a:latin typeface="DM Sans"/>
                <a:ea typeface="DM Sans"/>
                <a:cs typeface="DM Sans"/>
                <a:sym typeface="DM Sans"/>
              </a:rPr>
              <a:t>generado, incluir un botón cuyo id de la etiqueta tenga el valor asociado a la propiedad ‘id’ del objeto, y el texto de cada botón sea ‘Contratar”.</a:t>
            </a:r>
            <a:endParaRPr sz="1250">
              <a:latin typeface="DM Sans"/>
              <a:ea typeface="DM Sans"/>
              <a:cs typeface="DM Sans"/>
              <a:sym typeface="DM Sans"/>
            </a:endParaRPr>
          </a:p>
        </p:txBody>
      </p:sp>
      <p:sp>
        <p:nvSpPr>
          <p:cNvPr id="1359" name="Google Shape;1359;p23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360" name="Google Shape;1360;p230"/>
          <p:cNvSpPr txBox="1"/>
          <p:nvPr/>
        </p:nvSpPr>
        <p:spPr>
          <a:xfrm>
            <a:off x="4720087" y="3298592"/>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Podemos incluir botones con ids diferentes cuando generamos una estructura html dinámica, con la intención de que cuando “el usuario presione el botón” sea posible distinguir qué objeto seleccionó.</a:t>
            </a:r>
            <a:endParaRPr sz="1200">
              <a:solidFill>
                <a:schemeClr val="dk2"/>
              </a:solidFill>
              <a:latin typeface="DM Sans"/>
              <a:ea typeface="DM Sans"/>
              <a:cs typeface="DM Sans"/>
              <a:sym typeface="DM Sans"/>
            </a:endParaRPr>
          </a:p>
        </p:txBody>
      </p:sp>
      <p:pic>
        <p:nvPicPr>
          <p:cNvPr id="1361" name="Google Shape;1361;p230"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1362" name="Google Shape;1362;p230"/>
          <p:cNvPicPr preferRelativeResize="0"/>
          <p:nvPr/>
        </p:nvPicPr>
        <p:blipFill rotWithShape="1">
          <a:blip r:embed="rId4">
            <a:alphaModFix/>
          </a:blip>
          <a:srcRect b="0" l="18318" r="19983" t="0"/>
          <a:stretch/>
        </p:blipFill>
        <p:spPr>
          <a:xfrm>
            <a:off x="0" y="-16200"/>
            <a:ext cx="4258025" cy="5175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2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3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1373" name="Google Shape;1373;p232"/>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for</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of</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ciudades</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let</a:t>
            </a:r>
            <a:r>
              <a:rPr lang="es-419" sz="1500">
                <a:solidFill>
                  <a:srgbClr val="F6F6F4"/>
                </a:solidFill>
                <a:latin typeface="Courier New"/>
                <a:ea typeface="Courier New"/>
                <a:cs typeface="Courier New"/>
                <a:sym typeface="Courier New"/>
              </a:rPr>
              <a:t> h2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createElement</a:t>
            </a:r>
            <a:r>
              <a:rPr lang="es-419" sz="1500">
                <a:solidFill>
                  <a:srgbClr val="F6F6F4"/>
                </a:solidFill>
                <a:latin typeface="Courier New"/>
                <a:ea typeface="Courier New"/>
                <a:cs typeface="Courier New"/>
                <a:sym typeface="Courier New"/>
              </a:rPr>
              <a:t>(</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h2</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h2.innerHTML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document</a:t>
            </a:r>
            <a:r>
              <a:rPr lang="es-419" sz="1500">
                <a:solidFill>
                  <a:srgbClr val="F6F6F4"/>
                </a:solidFill>
                <a:latin typeface="Courier New"/>
                <a:ea typeface="Courier New"/>
                <a:cs typeface="Courier New"/>
                <a:sym typeface="Courier New"/>
              </a:rPr>
              <a:t>.body.</a:t>
            </a:r>
            <a:r>
              <a:rPr lang="es-419" sz="1500">
                <a:solidFill>
                  <a:srgbClr val="62E884"/>
                </a:solidFill>
                <a:latin typeface="Courier New"/>
                <a:ea typeface="Courier New"/>
                <a:cs typeface="Courier New"/>
                <a:sym typeface="Courier New"/>
              </a:rPr>
              <a:t>appendChild</a:t>
            </a:r>
            <a:r>
              <a:rPr lang="es-419" sz="1500">
                <a:solidFill>
                  <a:srgbClr val="F6F6F4"/>
                </a:solidFill>
                <a:latin typeface="Courier New"/>
                <a:ea typeface="Courier New"/>
                <a:cs typeface="Courier New"/>
                <a:sym typeface="Courier New"/>
              </a:rPr>
              <a:t>(h2);</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3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pic>
        <p:nvPicPr>
          <p:cNvPr id="1379" name="Google Shape;1379;p23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0" name="Google Shape;1380;p233"/>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386" name="Google Shape;1386;p23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387" name="Google Shape;1387;p2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88" name="Google Shape;1388;p234"/>
          <p:cNvSpPr txBox="1"/>
          <p:nvPr/>
        </p:nvSpPr>
        <p:spPr>
          <a:xfrm>
            <a:off x="475500" y="1685700"/>
            <a:ext cx="81930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35"/>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4</a:t>
            </a:r>
            <a:endParaRPr b="1" sz="2400">
              <a:solidFill>
                <a:schemeClr val="dk1"/>
              </a:solidFill>
              <a:latin typeface="DM Sans"/>
              <a:ea typeface="DM Sans"/>
              <a:cs typeface="DM Sans"/>
              <a:sym typeface="DM Sans"/>
            </a:endParaRPr>
          </a:p>
        </p:txBody>
      </p:sp>
      <p:sp>
        <p:nvSpPr>
          <p:cNvPr id="1394" name="Google Shape;1394;p235"/>
          <p:cNvSpPr txBox="1"/>
          <p:nvPr/>
        </p:nvSpPr>
        <p:spPr>
          <a:xfrm>
            <a:off x="0" y="-25"/>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1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Eventos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67" name="Google Shape;467;p11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36"/>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5</a:t>
            </a:r>
            <a:endParaRPr b="1" sz="2400">
              <a:solidFill>
                <a:schemeClr val="dk1"/>
              </a:solidFill>
              <a:latin typeface="DM Sans"/>
              <a:ea typeface="DM Sans"/>
              <a:cs typeface="DM Sans"/>
              <a:sym typeface="DM Sans"/>
            </a:endParaRPr>
          </a:p>
        </p:txBody>
      </p:sp>
      <p:sp>
        <p:nvSpPr>
          <p:cNvPr id="1400" name="Google Shape;1400;p236"/>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id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.nombre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nombre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.edad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edad</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.pais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pais</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1</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HOMERO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39</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BARNEY</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40</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APU</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42</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INDIA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push</a:t>
            </a:r>
            <a:r>
              <a:rPr lang="es-419" sz="1250">
                <a:solidFill>
                  <a:srgbClr val="F6F6F4"/>
                </a:solidFill>
                <a:latin typeface="Courier New"/>
                <a:ea typeface="Courier New"/>
                <a:cs typeface="Courier New"/>
                <a:sym typeface="Courier New"/>
              </a:rPr>
              <a:t>(</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4</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SKINNER</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38</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USA</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of</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cantantes</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div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createElement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div</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div.innerHTML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`&lt;h2&gt;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.nombre</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&lt;/h2&gt;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&lt;p&gt;</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.edad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.pais</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&lt;/p&gt;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&lt;button id='</a:t>
            </a:r>
            <a:r>
              <a:rPr lang="es-419" sz="1250">
                <a:solidFill>
                  <a:srgbClr val="F286C4"/>
                </a:solidFill>
                <a:latin typeface="Courier New"/>
                <a:ea typeface="Courier New"/>
                <a:cs typeface="Courier New"/>
                <a:sym typeface="Courier New"/>
              </a:rPr>
              <a:t>${</a:t>
            </a:r>
            <a:r>
              <a:rPr lang="es-419" sz="1250">
                <a:solidFill>
                  <a:srgbClr val="BF9EEE"/>
                </a:solidFill>
                <a:latin typeface="Courier New"/>
                <a:ea typeface="Courier New"/>
                <a:cs typeface="Courier New"/>
                <a:sym typeface="Courier New"/>
              </a:rPr>
              <a:t>cantante</a:t>
            </a:r>
            <a:r>
              <a:rPr lang="es-419" sz="1250">
                <a:solidFill>
                  <a:srgbClr val="F6F6F4"/>
                </a:solidFill>
                <a:latin typeface="Courier New"/>
                <a:ea typeface="Courier New"/>
                <a:cs typeface="Courier New"/>
                <a:sym typeface="Courier New"/>
              </a:rPr>
              <a:t>.id</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'&gt;Contratar&lt;/button&gt;</a:t>
            </a:r>
            <a:endParaRPr sz="12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E7EE98"/>
                </a:solidFill>
                <a:latin typeface="Courier New"/>
                <a:ea typeface="Courier New"/>
                <a:cs typeface="Courier New"/>
                <a:sym typeface="Courier New"/>
              </a:rPr>
              <a:t>                     &lt;hr&gt;`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document</a:t>
            </a:r>
            <a:r>
              <a:rPr lang="es-419" sz="1250">
                <a:solidFill>
                  <a:srgbClr val="F6F6F4"/>
                </a:solidFill>
                <a:latin typeface="Courier New"/>
                <a:ea typeface="Courier New"/>
                <a:cs typeface="Courier New"/>
                <a:sym typeface="Courier New"/>
              </a:rPr>
              <a:t>.body.</a:t>
            </a:r>
            <a:r>
              <a:rPr lang="es-419" sz="1250">
                <a:solidFill>
                  <a:srgbClr val="62E884"/>
                </a:solidFill>
                <a:latin typeface="Courier New"/>
                <a:ea typeface="Courier New"/>
                <a:cs typeface="Courier New"/>
                <a:sym typeface="Courier New"/>
              </a:rPr>
              <a:t>appendChild</a:t>
            </a:r>
            <a:r>
              <a:rPr lang="es-419" sz="1250">
                <a:solidFill>
                  <a:srgbClr val="F6F6F4"/>
                </a:solidFill>
                <a:latin typeface="Courier New"/>
                <a:ea typeface="Courier New"/>
                <a:cs typeface="Courier New"/>
                <a:sym typeface="Courier New"/>
              </a:rPr>
              <a:t>(div);</a:t>
            </a:r>
            <a:endParaRPr sz="12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37"/>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406" name="Google Shape;1406;p237"/>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9</a:t>
            </a:r>
            <a:endParaRPr sz="1600">
              <a:solidFill>
                <a:schemeClr val="lt1"/>
              </a:solidFill>
              <a:latin typeface="DM Sans"/>
              <a:ea typeface="DM Sans"/>
              <a:cs typeface="DM Sans"/>
              <a:sym typeface="DM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39"/>
          <p:cNvSpPr txBox="1"/>
          <p:nvPr/>
        </p:nvSpPr>
        <p:spPr>
          <a:xfrm>
            <a:off x="4566950" y="316896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Manipular el DOM implica modificar y acceder a elementos del DOM, o crear nuevos con </a:t>
            </a:r>
            <a:r>
              <a:rPr lang="es-419" sz="1200">
                <a:solidFill>
                  <a:schemeClr val="accent4"/>
                </a:solidFill>
                <a:latin typeface="DM Sans"/>
                <a:ea typeface="DM Sans"/>
                <a:cs typeface="DM Sans"/>
                <a:sym typeface="DM Sans"/>
              </a:rPr>
              <a:t>createElement</a:t>
            </a:r>
            <a:r>
              <a:rPr lang="es-419" sz="1200">
                <a:solidFill>
                  <a:srgbClr val="595959"/>
                </a:solidFill>
                <a:latin typeface="DM Sans"/>
                <a:ea typeface="DM Sans"/>
                <a:cs typeface="DM Sans"/>
                <a:sym typeface="DM Sans"/>
              </a:rPr>
              <a:t>. El evento puede asociarse con addEventListener, o la propiedad </a:t>
            </a:r>
            <a:r>
              <a:rPr lang="es-419" sz="1200">
                <a:solidFill>
                  <a:schemeClr val="accent4"/>
                </a:solidFill>
                <a:latin typeface="DM Sans"/>
                <a:ea typeface="DM Sans"/>
                <a:cs typeface="DM Sans"/>
                <a:sym typeface="DM Sans"/>
              </a:rPr>
              <a:t>onclick</a:t>
            </a:r>
            <a:r>
              <a:rPr lang="es-419"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1417" name="Google Shape;1417;p239"/>
          <p:cNvGrpSpPr/>
          <p:nvPr/>
        </p:nvGrpSpPr>
        <p:grpSpPr>
          <a:xfrm>
            <a:off x="4608801" y="3558659"/>
            <a:ext cx="465285" cy="465285"/>
            <a:chOff x="4202550" y="994173"/>
            <a:chExt cx="738900" cy="738900"/>
          </a:xfrm>
        </p:grpSpPr>
        <p:sp>
          <p:nvSpPr>
            <p:cNvPr id="1418" name="Google Shape;1418;p23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19" name="Google Shape;1419;p239" title="ícono de codertips"/>
            <p:cNvPicPr preferRelativeResize="0"/>
            <p:nvPr/>
          </p:nvPicPr>
          <p:blipFill>
            <a:blip r:embed="rId3">
              <a:alphaModFix/>
            </a:blip>
            <a:stretch>
              <a:fillRect/>
            </a:stretch>
          </p:blipFill>
          <p:spPr>
            <a:xfrm>
              <a:off x="4346700" y="1029940"/>
              <a:ext cx="450600" cy="450600"/>
            </a:xfrm>
            <a:prstGeom prst="rect">
              <a:avLst/>
            </a:prstGeom>
            <a:noFill/>
            <a:ln>
              <a:noFill/>
            </a:ln>
          </p:spPr>
        </p:pic>
      </p:grpSp>
      <p:sp>
        <p:nvSpPr>
          <p:cNvPr id="1420" name="Google Shape;1420;p239"/>
          <p:cNvSpPr txBox="1"/>
          <p:nvPr/>
        </p:nvSpPr>
        <p:spPr>
          <a:xfrm>
            <a:off x="4579850" y="61055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Botón del núcleo</a:t>
            </a:r>
            <a:endParaRPr b="1" sz="3400">
              <a:solidFill>
                <a:schemeClr val="dk1"/>
              </a:solidFill>
              <a:latin typeface="DM Sans"/>
              <a:ea typeface="DM Sans"/>
              <a:cs typeface="DM Sans"/>
              <a:sym typeface="DM Sans"/>
            </a:endParaRPr>
          </a:p>
        </p:txBody>
      </p:sp>
      <p:sp>
        <p:nvSpPr>
          <p:cNvPr id="1421" name="Google Shape;1421;p239"/>
          <p:cNvSpPr txBox="1"/>
          <p:nvPr/>
        </p:nvSpPr>
        <p:spPr>
          <a:xfrm>
            <a:off x="4579850" y="173733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 botón con el ID ‘btnNucleo’ manipulando el DOM. Luego, escuchar el evento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generado, asegurando que la función manejadora dispare una salida a elección en el HTML, cuando se presione el elemento.</a:t>
            </a:r>
            <a:endParaRPr sz="1350">
              <a:latin typeface="DM Sans"/>
              <a:ea typeface="DM Sans"/>
              <a:cs typeface="DM Sans"/>
              <a:sym typeface="DM Sans"/>
            </a:endParaRPr>
          </a:p>
        </p:txBody>
      </p:sp>
      <p:pic>
        <p:nvPicPr>
          <p:cNvPr id="1422" name="Google Shape;1422;p239"/>
          <p:cNvPicPr preferRelativeResize="0"/>
          <p:nvPr/>
        </p:nvPicPr>
        <p:blipFill rotWithShape="1">
          <a:blip r:embed="rId4">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40"/>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Elegir asignatura</a:t>
            </a:r>
            <a:endParaRPr b="1" sz="3400">
              <a:solidFill>
                <a:schemeClr val="dk1"/>
              </a:solidFill>
              <a:latin typeface="DM Sans"/>
              <a:ea typeface="DM Sans"/>
              <a:cs typeface="DM Sans"/>
              <a:sym typeface="DM Sans"/>
            </a:endParaRPr>
          </a:p>
        </p:txBody>
      </p:sp>
      <p:sp>
        <p:nvSpPr>
          <p:cNvPr id="1428" name="Google Shape;1428;p240"/>
          <p:cNvSpPr txBox="1"/>
          <p:nvPr/>
        </p:nvSpPr>
        <p:spPr>
          <a:xfrm>
            <a:off x="4597450" y="1595075"/>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array con nombres de asignatura, y generar un </a:t>
            </a:r>
            <a:r>
              <a:rPr lang="es-419" sz="1250">
                <a:solidFill>
                  <a:schemeClr val="accent4"/>
                </a:solidFill>
                <a:latin typeface="DM Sans"/>
                <a:ea typeface="DM Sans"/>
                <a:cs typeface="DM Sans"/>
                <a:sym typeface="DM Sans"/>
              </a:rPr>
              <a:t>select</a:t>
            </a:r>
            <a:r>
              <a:rPr lang="es-419" sz="1250">
                <a:latin typeface="DM Sans"/>
                <a:ea typeface="DM Sans"/>
                <a:cs typeface="DM Sans"/>
                <a:sym typeface="DM Sans"/>
              </a:rPr>
              <a:t>, donde los values de las etiquetas option sean la posición de la asignatura en la colección.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escuchar el evento </a:t>
            </a:r>
            <a:r>
              <a:rPr lang="es-419" sz="1250">
                <a:solidFill>
                  <a:schemeClr val="accent4"/>
                </a:solidFill>
                <a:latin typeface="DM Sans"/>
                <a:ea typeface="DM Sans"/>
                <a:cs typeface="DM Sans"/>
                <a:sym typeface="DM Sans"/>
              </a:rPr>
              <a:t>change </a:t>
            </a:r>
            <a:r>
              <a:rPr lang="es-419" sz="1250">
                <a:latin typeface="DM Sans"/>
                <a:ea typeface="DM Sans"/>
                <a:cs typeface="DM Sans"/>
                <a:sym typeface="DM Sans"/>
              </a:rPr>
              <a:t>sobre el select, asegurando que la función manejadora dispare una salida en el HTML, especificando el elemento escogido por el usuario.</a:t>
            </a:r>
            <a:endParaRPr sz="1250">
              <a:latin typeface="DM Sans"/>
              <a:ea typeface="DM Sans"/>
              <a:cs typeface="DM Sans"/>
              <a:sym typeface="DM Sans"/>
            </a:endParaRPr>
          </a:p>
        </p:txBody>
      </p:sp>
      <p:sp>
        <p:nvSpPr>
          <p:cNvPr id="1429" name="Google Shape;1429;p240"/>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1000">
              <a:solidFill>
                <a:schemeClr val="accent4"/>
              </a:solidFill>
              <a:latin typeface="DM Sans"/>
              <a:ea typeface="DM Sans"/>
              <a:cs typeface="DM Sans"/>
              <a:sym typeface="DM Sans"/>
            </a:endParaRPr>
          </a:p>
        </p:txBody>
      </p:sp>
      <p:pic>
        <p:nvPicPr>
          <p:cNvPr id="1430" name="Google Shape;1430;p240" title="ícono de codertips"/>
          <p:cNvPicPr preferRelativeResize="0"/>
          <p:nvPr/>
        </p:nvPicPr>
        <p:blipFill>
          <a:blip r:embed="rId3">
            <a:alphaModFix/>
          </a:blip>
          <a:stretch>
            <a:fillRect/>
          </a:stretch>
        </p:blipFill>
        <p:spPr>
          <a:xfrm>
            <a:off x="4690747" y="3812457"/>
            <a:ext cx="283743" cy="283743"/>
          </a:xfrm>
          <a:prstGeom prst="rect">
            <a:avLst/>
          </a:prstGeom>
          <a:noFill/>
          <a:ln>
            <a:noFill/>
          </a:ln>
        </p:spPr>
      </p:pic>
      <p:pic>
        <p:nvPicPr>
          <p:cNvPr id="1431" name="Google Shape;1431;p240"/>
          <p:cNvPicPr preferRelativeResize="0"/>
          <p:nvPr/>
        </p:nvPicPr>
        <p:blipFill rotWithShape="1">
          <a:blip r:embed="rId4">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1"/>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Alta de estudiante</a:t>
            </a:r>
            <a:endParaRPr b="1" sz="3400">
              <a:solidFill>
                <a:schemeClr val="dk1"/>
              </a:solidFill>
              <a:latin typeface="DM Sans"/>
              <a:ea typeface="DM Sans"/>
              <a:cs typeface="DM Sans"/>
              <a:sym typeface="DM Sans"/>
            </a:endParaRPr>
          </a:p>
        </p:txBody>
      </p:sp>
      <p:sp>
        <p:nvSpPr>
          <p:cNvPr id="1437" name="Google Shape;1437;p241"/>
          <p:cNvSpPr txBox="1"/>
          <p:nvPr/>
        </p:nvSpPr>
        <p:spPr>
          <a:xfrm>
            <a:off x="4597450" y="1595063"/>
            <a:ext cx="4039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un formulario que permita ingresar la información de un estudiante.</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escuchar el evento </a:t>
            </a:r>
            <a:r>
              <a:rPr lang="es-419" sz="1350">
                <a:solidFill>
                  <a:schemeClr val="accent4"/>
                </a:solidFill>
                <a:latin typeface="DM Sans"/>
                <a:ea typeface="DM Sans"/>
                <a:cs typeface="DM Sans"/>
                <a:sym typeface="DM Sans"/>
              </a:rPr>
              <a:t>submit </a:t>
            </a:r>
            <a:r>
              <a:rPr lang="es-419" sz="1350">
                <a:latin typeface="DM Sans"/>
                <a:ea typeface="DM Sans"/>
                <a:cs typeface="DM Sans"/>
                <a:sym typeface="DM Sans"/>
              </a:rPr>
              <a:t>sobre el </a:t>
            </a:r>
            <a:r>
              <a:rPr lang="es-419" sz="1350">
                <a:solidFill>
                  <a:schemeClr val="accent4"/>
                </a:solidFill>
                <a:latin typeface="DM Sans"/>
                <a:ea typeface="DM Sans"/>
                <a:cs typeface="DM Sans"/>
                <a:sym typeface="DM Sans"/>
              </a:rPr>
              <a:t>form</a:t>
            </a:r>
            <a:r>
              <a:rPr lang="es-419" sz="1350">
                <a:latin typeface="DM Sans"/>
                <a:ea typeface="DM Sans"/>
                <a:cs typeface="DM Sans"/>
                <a:sym typeface="DM Sans"/>
              </a:rPr>
              <a:t>, capturando las entradas, e invocar un objeto </a:t>
            </a:r>
            <a:r>
              <a:rPr lang="es-419" sz="1350">
                <a:solidFill>
                  <a:schemeClr val="accent4"/>
                </a:solidFill>
                <a:latin typeface="DM Sans"/>
                <a:ea typeface="DM Sans"/>
                <a:cs typeface="DM Sans"/>
                <a:sym typeface="DM Sans"/>
              </a:rPr>
              <a:t>Estudiante </a:t>
            </a:r>
            <a:r>
              <a:rPr lang="es-419" sz="1350">
                <a:latin typeface="DM Sans"/>
                <a:ea typeface="DM Sans"/>
                <a:cs typeface="DM Sans"/>
                <a:sym typeface="DM Sans"/>
              </a:rPr>
              <a:t>usando los valores ingresados, y asociar la instancia a un array de estudiantes.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Por último, disparar una salida en el HTML, a modo de confirmación de los datos registrados.</a:t>
            </a:r>
            <a:endParaRPr sz="1350">
              <a:latin typeface="DM Sans"/>
              <a:ea typeface="DM Sans"/>
              <a:cs typeface="DM Sans"/>
              <a:sym typeface="DM Sans"/>
            </a:endParaRPr>
          </a:p>
        </p:txBody>
      </p:sp>
      <p:sp>
        <p:nvSpPr>
          <p:cNvPr id="1438" name="Google Shape;1438;p241"/>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Se reconoce como ‘alta’ al proceso de registro de información en un sistema. Recordemos que en el evento </a:t>
            </a:r>
            <a:r>
              <a:rPr lang="es-419" sz="1200">
                <a:solidFill>
                  <a:schemeClr val="accent4"/>
                </a:solidFill>
                <a:latin typeface="DM Sans"/>
                <a:ea typeface="DM Sans"/>
                <a:cs typeface="DM Sans"/>
                <a:sym typeface="DM Sans"/>
              </a:rPr>
              <a:t>submit </a:t>
            </a:r>
            <a:r>
              <a:rPr lang="es-419" sz="1200">
                <a:solidFill>
                  <a:schemeClr val="dk2"/>
                </a:solidFill>
                <a:latin typeface="DM Sans"/>
                <a:ea typeface="DM Sans"/>
                <a:cs typeface="DM Sans"/>
                <a:sym typeface="DM Sans"/>
              </a:rPr>
              <a:t>empleamos </a:t>
            </a:r>
            <a:r>
              <a:rPr lang="es-419" sz="1200">
                <a:solidFill>
                  <a:schemeClr val="accent4"/>
                </a:solidFill>
                <a:latin typeface="DM Sans"/>
                <a:ea typeface="DM Sans"/>
                <a:cs typeface="DM Sans"/>
                <a:sym typeface="DM Sans"/>
              </a:rPr>
              <a:t>preventDefault</a:t>
            </a:r>
            <a:r>
              <a:rPr lang="es-419" sz="1200">
                <a:solidFill>
                  <a:schemeClr val="dk2"/>
                </a:solidFill>
                <a:latin typeface="DM Sans"/>
                <a:ea typeface="DM Sans"/>
                <a:cs typeface="DM Sans"/>
                <a:sym typeface="DM Sans"/>
              </a:rPr>
              <a:t>, para evitar el reinicio de la página. </a:t>
            </a:r>
            <a:endParaRPr sz="1200">
              <a:solidFill>
                <a:schemeClr val="dk2"/>
              </a:solidFill>
              <a:latin typeface="DM Sans"/>
              <a:ea typeface="DM Sans"/>
              <a:cs typeface="DM Sans"/>
              <a:sym typeface="DM Sans"/>
            </a:endParaRPr>
          </a:p>
        </p:txBody>
      </p:sp>
      <p:pic>
        <p:nvPicPr>
          <p:cNvPr id="1439" name="Google Shape;1439;p241"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440" name="Google Shape;1440;p241"/>
          <p:cNvPicPr preferRelativeResize="0"/>
          <p:nvPr/>
        </p:nvPicPr>
        <p:blipFill rotWithShape="1">
          <a:blip r:embed="rId4">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2"/>
          <p:cNvSpPr txBox="1"/>
          <p:nvPr/>
        </p:nvSpPr>
        <p:spPr>
          <a:xfrm>
            <a:off x="4597500" y="468275"/>
            <a:ext cx="4071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Listar estudiantes</a:t>
            </a:r>
            <a:endParaRPr b="1" sz="3300">
              <a:solidFill>
                <a:schemeClr val="dk1"/>
              </a:solidFill>
              <a:latin typeface="DM Sans"/>
              <a:ea typeface="DM Sans"/>
              <a:cs typeface="DM Sans"/>
              <a:sym typeface="DM Sans"/>
            </a:endParaRPr>
          </a:p>
        </p:txBody>
      </p:sp>
      <p:sp>
        <p:nvSpPr>
          <p:cNvPr id="1446" name="Google Shape;1446;p242"/>
          <p:cNvSpPr txBox="1"/>
          <p:nvPr/>
        </p:nvSpPr>
        <p:spPr>
          <a:xfrm>
            <a:off x="4613400" y="1428400"/>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Usando el array de estudiantes creado en la actividad 3, iterar la colección creando una etiqueta </a:t>
            </a:r>
            <a:r>
              <a:rPr lang="es-419" sz="1350">
                <a:solidFill>
                  <a:schemeClr val="accent4"/>
                </a:solidFill>
                <a:latin typeface="DM Sans"/>
                <a:ea typeface="DM Sans"/>
                <a:cs typeface="DM Sans"/>
                <a:sym typeface="DM Sans"/>
              </a:rPr>
              <a:t>div</a:t>
            </a:r>
            <a:r>
              <a:rPr lang="es-419" sz="1350">
                <a:latin typeface="DM Sans"/>
                <a:ea typeface="DM Sans"/>
                <a:cs typeface="DM Sans"/>
                <a:sym typeface="DM Sans"/>
              </a:rPr>
              <a:t>, cuya estructura interna detalle la información del estudiante, y contenga un botón ‘Seleccionar’, agregando cada estructura al body.</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detectar el </a:t>
            </a:r>
            <a:r>
              <a:rPr lang="es-419" sz="1350">
                <a:solidFill>
                  <a:schemeClr val="accent4"/>
                </a:solidFill>
                <a:latin typeface="DM Sans"/>
                <a:ea typeface="DM Sans"/>
                <a:cs typeface="DM Sans"/>
                <a:sym typeface="DM Sans"/>
              </a:rPr>
              <a:t>click </a:t>
            </a:r>
            <a:r>
              <a:rPr lang="es-419" sz="1350">
                <a:latin typeface="DM Sans"/>
                <a:ea typeface="DM Sans"/>
                <a:cs typeface="DM Sans"/>
                <a:sym typeface="DM Sans"/>
              </a:rPr>
              <a:t>sobre el botón, especificando al usuario los datos del alumno seleccionado.</a:t>
            </a:r>
            <a:endParaRPr sz="1350">
              <a:latin typeface="DM Sans"/>
              <a:ea typeface="DM Sans"/>
              <a:cs typeface="DM Sans"/>
              <a:sym typeface="DM Sans"/>
            </a:endParaRPr>
          </a:p>
        </p:txBody>
      </p:sp>
      <p:sp>
        <p:nvSpPr>
          <p:cNvPr id="1447" name="Google Shape;1447;p242"/>
          <p:cNvSpPr txBox="1"/>
          <p:nvPr/>
        </p:nvSpPr>
        <p:spPr>
          <a:xfrm>
            <a:off x="460050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queremos asociar eventos a elementos generados de forma dinámica, es recomendable realizar esta operación una vez concluida la inserción de los nuevos elementos al DOM.</a:t>
            </a:r>
            <a:endParaRPr sz="1200">
              <a:solidFill>
                <a:schemeClr val="dk2"/>
              </a:solidFill>
              <a:latin typeface="DM Sans"/>
              <a:ea typeface="DM Sans"/>
              <a:cs typeface="DM Sans"/>
              <a:sym typeface="DM Sans"/>
            </a:endParaRPr>
          </a:p>
        </p:txBody>
      </p:sp>
      <p:pic>
        <p:nvPicPr>
          <p:cNvPr id="1448" name="Google Shape;1448;p242" title="ícono de codertips"/>
          <p:cNvPicPr preferRelativeResize="0"/>
          <p:nvPr/>
        </p:nvPicPr>
        <p:blipFill>
          <a:blip r:embed="rId3">
            <a:alphaModFix/>
          </a:blip>
          <a:stretch>
            <a:fillRect/>
          </a:stretch>
        </p:blipFill>
        <p:spPr>
          <a:xfrm>
            <a:off x="4717222" y="3895632"/>
            <a:ext cx="283743" cy="283743"/>
          </a:xfrm>
          <a:prstGeom prst="rect">
            <a:avLst/>
          </a:prstGeom>
          <a:noFill/>
          <a:ln>
            <a:noFill/>
          </a:ln>
        </p:spPr>
      </p:pic>
      <p:pic>
        <p:nvPicPr>
          <p:cNvPr id="1449" name="Google Shape;1449;p242"/>
          <p:cNvPicPr preferRelativeResize="0"/>
          <p:nvPr/>
        </p:nvPicPr>
        <p:blipFill rotWithShape="1">
          <a:blip r:embed="rId4">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3"/>
          <p:cNvSpPr txBox="1"/>
          <p:nvPr/>
        </p:nvSpPr>
        <p:spPr>
          <a:xfrm>
            <a:off x="4717225" y="468263"/>
            <a:ext cx="39513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 5</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Suspender estudiante</a:t>
            </a:r>
            <a:endParaRPr b="1" sz="3000">
              <a:solidFill>
                <a:schemeClr val="dk1"/>
              </a:solidFill>
              <a:latin typeface="DM Sans"/>
              <a:ea typeface="DM Sans"/>
              <a:cs typeface="DM Sans"/>
              <a:sym typeface="DM Sans"/>
            </a:endParaRPr>
          </a:p>
        </p:txBody>
      </p:sp>
      <p:sp>
        <p:nvSpPr>
          <p:cNvPr id="1455" name="Google Shape;1455;p243"/>
          <p:cNvSpPr txBox="1"/>
          <p:nvPr/>
        </p:nvSpPr>
        <p:spPr>
          <a:xfrm>
            <a:off x="4732682" y="1759596"/>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Usando de base la interfaz generada en la actividad 4, añadir un nuevo botòn ‘Suspender’ por cada estudiante.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detectar el </a:t>
            </a:r>
            <a:r>
              <a:rPr lang="es-419" sz="1250">
                <a:solidFill>
                  <a:schemeClr val="accent4"/>
                </a:solidFill>
                <a:latin typeface="DM Sans"/>
                <a:ea typeface="DM Sans"/>
                <a:cs typeface="DM Sans"/>
                <a:sym typeface="DM Sans"/>
              </a:rPr>
              <a:t>click </a:t>
            </a:r>
            <a:r>
              <a:rPr lang="es-419" sz="1250">
                <a:latin typeface="DM Sans"/>
                <a:ea typeface="DM Sans"/>
                <a:cs typeface="DM Sans"/>
                <a:sym typeface="DM Sans"/>
              </a:rPr>
              <a:t>sobre el botón, asegurando que la función manejadora identifique el objeto estudiante seleccionado, y llame a un método </a:t>
            </a:r>
            <a:r>
              <a:rPr lang="es-419" sz="1250">
                <a:solidFill>
                  <a:schemeClr val="accent4"/>
                </a:solidFill>
                <a:latin typeface="DM Sans"/>
                <a:ea typeface="DM Sans"/>
                <a:cs typeface="DM Sans"/>
                <a:sym typeface="DM Sans"/>
              </a:rPr>
              <a:t>suspender()</a:t>
            </a:r>
            <a:r>
              <a:rPr lang="es-419" sz="1250">
                <a:latin typeface="DM Sans"/>
                <a:ea typeface="DM Sans"/>
                <a:cs typeface="DM Sans"/>
                <a:sym typeface="DM Sans"/>
              </a:rPr>
              <a:t>, disparando una salida en el HTML confirmando la suspensión del estudiante.</a:t>
            </a:r>
            <a:endParaRPr sz="1250">
              <a:latin typeface="DM Sans"/>
              <a:ea typeface="DM Sans"/>
              <a:cs typeface="DM Sans"/>
              <a:sym typeface="DM Sans"/>
            </a:endParaRPr>
          </a:p>
        </p:txBody>
      </p:sp>
      <p:sp>
        <p:nvSpPr>
          <p:cNvPr id="1456" name="Google Shape;1456;p243"/>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necesario agregar el método de clase suspender a la clase </a:t>
            </a:r>
            <a:r>
              <a:rPr lang="es-419" sz="1200">
                <a:solidFill>
                  <a:schemeClr val="accent4"/>
                </a:solidFill>
                <a:latin typeface="DM Sans"/>
                <a:ea typeface="DM Sans"/>
                <a:cs typeface="DM Sans"/>
                <a:sym typeface="DM Sans"/>
              </a:rPr>
              <a:t>Estudiante</a:t>
            </a:r>
            <a:r>
              <a:rPr lang="es-419" sz="1200">
                <a:solidFill>
                  <a:schemeClr val="dk2"/>
                </a:solidFill>
                <a:latin typeface="DM Sans"/>
                <a:ea typeface="DM Sans"/>
                <a:cs typeface="DM Sans"/>
                <a:sym typeface="DM Sans"/>
              </a:rPr>
              <a:t>, el cual puede modificar el valor de una propiedad booleana del objeto para determinar la suspensión.</a:t>
            </a:r>
            <a:endParaRPr sz="1200">
              <a:solidFill>
                <a:schemeClr val="dk2"/>
              </a:solidFill>
              <a:latin typeface="DM Sans"/>
              <a:ea typeface="DM Sans"/>
              <a:cs typeface="DM Sans"/>
              <a:sym typeface="DM Sans"/>
            </a:endParaRPr>
          </a:p>
        </p:txBody>
      </p:sp>
      <p:pic>
        <p:nvPicPr>
          <p:cNvPr id="1457" name="Google Shape;1457;p243"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1458" name="Google Shape;1458;p243"/>
          <p:cNvPicPr preferRelativeResize="0"/>
          <p:nvPr/>
        </p:nvPicPr>
        <p:blipFill rotWithShape="1">
          <a:blip r:embed="rId4">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4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1469" name="Google Shape;1469;p245"/>
          <p:cNvSpPr txBox="1"/>
          <p:nvPr/>
        </p:nvSpPr>
        <p:spPr>
          <a:xfrm>
            <a:off x="475500" y="1207175"/>
            <a:ext cx="81930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0" name="Google Shape;1470;p2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20"/>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Interactuar con HTML</a:t>
            </a:r>
            <a:endParaRPr b="1" sz="4000">
              <a:solidFill>
                <a:schemeClr val="dk1"/>
              </a:solidFill>
              <a:latin typeface="DM Sans"/>
              <a:ea typeface="DM Sans"/>
              <a:cs typeface="DM Sans"/>
              <a:sym typeface="DM Sans"/>
            </a:endParaRPr>
          </a:p>
        </p:txBody>
      </p:sp>
      <p:pic>
        <p:nvPicPr>
          <p:cNvPr id="473" name="Google Shape;473;p12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4" name="Google Shape;474;p120"/>
          <p:cNvSpPr txBox="1"/>
          <p:nvPr/>
        </p:nvSpPr>
        <p:spPr>
          <a:xfrm>
            <a:off x="457725" y="1832875"/>
            <a:ext cx="7871100" cy="264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Traslada al proyecto integrador el concepto de objetos, visto en la clase de hoy. En función del tipo de simulador que hayas elegido, deberás:</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Crear elementos manipulando el DOM a partir de la informaciòn de tus objetos.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Modificar etiquetas existentes en función del resultado de operaciones.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475" name="Google Shape;475;p12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6" name="Google Shape;476;p12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grpSp>
        <p:nvGrpSpPr>
          <p:cNvPr id="477" name="Google Shape;477;p120"/>
          <p:cNvGrpSpPr/>
          <p:nvPr/>
        </p:nvGrpSpPr>
        <p:grpSpPr>
          <a:xfrm>
            <a:off x="7964356" y="266054"/>
            <a:ext cx="702103" cy="660429"/>
            <a:chOff x="3137108" y="2467173"/>
            <a:chExt cx="738900" cy="738900"/>
          </a:xfrm>
        </p:grpSpPr>
        <p:sp>
          <p:nvSpPr>
            <p:cNvPr id="478" name="Google Shape;478;p12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120"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4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pic>
        <p:nvPicPr>
          <p:cNvPr id="1476" name="Google Shape;1476;p2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77" name="Google Shape;1477;p24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4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483" name="Google Shape;1483;p24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484" name="Google Shape;1484;p24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85" name="Google Shape;1485;p247"/>
          <p:cNvSpPr txBox="1"/>
          <p:nvPr/>
        </p:nvSpPr>
        <p:spPr>
          <a:xfrm>
            <a:off x="0" y="120717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486" name="Google Shape;1486;p24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48"/>
          <p:cNvSpPr txBox="1"/>
          <p:nvPr/>
        </p:nvSpPr>
        <p:spPr>
          <a:xfrm>
            <a:off x="475500" y="597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4</a:t>
            </a:r>
            <a:endParaRPr b="1" sz="2400">
              <a:solidFill>
                <a:schemeClr val="dk1"/>
              </a:solidFill>
              <a:latin typeface="DM Sans"/>
              <a:ea typeface="DM Sans"/>
              <a:cs typeface="DM Sans"/>
              <a:sym typeface="DM Sans"/>
            </a:endParaRPr>
          </a:p>
        </p:txBody>
      </p:sp>
      <p:sp>
        <p:nvSpPr>
          <p:cNvPr id="1492" name="Google Shape;1492;p248"/>
          <p:cNvSpPr txBox="1"/>
          <p:nvPr/>
        </p:nvSpPr>
        <p:spPr>
          <a:xfrm>
            <a:off x="0" y="576900"/>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493" name="Google Shape;1493;p2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49"/>
          <p:cNvSpPr txBox="1"/>
          <p:nvPr/>
        </p:nvSpPr>
        <p:spPr>
          <a:xfrm>
            <a:off x="475500" y="101400"/>
            <a:ext cx="8193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5</a:t>
            </a:r>
            <a:endParaRPr b="1" sz="2400">
              <a:solidFill>
                <a:schemeClr val="dk1"/>
              </a:solidFill>
              <a:latin typeface="DM Sans"/>
              <a:ea typeface="DM Sans"/>
              <a:cs typeface="DM Sans"/>
              <a:sym typeface="DM Sans"/>
            </a:endParaRPr>
          </a:p>
        </p:txBody>
      </p:sp>
      <p:sp>
        <p:nvSpPr>
          <p:cNvPr id="1499" name="Google Shape;1499;p249"/>
          <p:cNvSpPr txBox="1"/>
          <p:nvPr/>
        </p:nvSpPr>
        <p:spPr>
          <a:xfrm>
            <a:off x="0" y="618600"/>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500" name="Google Shape;1500;p2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1"/>
          <p:cNvSpPr txBox="1"/>
          <p:nvPr/>
        </p:nvSpPr>
        <p:spPr>
          <a:xfrm>
            <a:off x="4566950" y="2961475"/>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“encadenar animaciones” consiste en disparar animaciones de forma secuencial. Dado que cada animación tiene una determinada duración en milisegundos, se recomienda emplear una proporcional entre ellas.</a:t>
            </a:r>
            <a:endParaRPr sz="1200">
              <a:solidFill>
                <a:srgbClr val="595959"/>
              </a:solidFill>
              <a:latin typeface="DM Sans"/>
              <a:ea typeface="DM Sans"/>
              <a:cs typeface="DM Sans"/>
              <a:sym typeface="DM Sans"/>
            </a:endParaRPr>
          </a:p>
        </p:txBody>
      </p:sp>
      <p:grpSp>
        <p:nvGrpSpPr>
          <p:cNvPr id="1511" name="Google Shape;1511;p251"/>
          <p:cNvGrpSpPr/>
          <p:nvPr/>
        </p:nvGrpSpPr>
        <p:grpSpPr>
          <a:xfrm>
            <a:off x="4608801" y="3406022"/>
            <a:ext cx="465285" cy="465285"/>
            <a:chOff x="4202550" y="994173"/>
            <a:chExt cx="738900" cy="738900"/>
          </a:xfrm>
        </p:grpSpPr>
        <p:sp>
          <p:nvSpPr>
            <p:cNvPr id="1512" name="Google Shape;1512;p25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513" name="Google Shape;1513;p251"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514" name="Google Shape;1514;p251"/>
          <p:cNvSpPr txBox="1"/>
          <p:nvPr/>
        </p:nvSpPr>
        <p:spPr>
          <a:xfrm>
            <a:off x="4579850" y="7045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Imagen animada</a:t>
            </a:r>
            <a:endParaRPr b="1" sz="3400">
              <a:solidFill>
                <a:schemeClr val="dk1"/>
              </a:solidFill>
              <a:latin typeface="DM Sans"/>
              <a:ea typeface="DM Sans"/>
              <a:cs typeface="DM Sans"/>
              <a:sym typeface="DM Sans"/>
            </a:endParaRPr>
          </a:p>
        </p:txBody>
      </p:sp>
      <p:sp>
        <p:nvSpPr>
          <p:cNvPr id="1515" name="Google Shape;1515;p251"/>
          <p:cNvSpPr txBox="1"/>
          <p:nvPr/>
        </p:nvSpPr>
        <p:spPr>
          <a:xfrm>
            <a:off x="4579850" y="183132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manipulando el DOM. Luego, realizar al menos dos animaciones encadenadas sobre la misma.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pic>
        <p:nvPicPr>
          <p:cNvPr id="1516" name="Google Shape;1516;p251"/>
          <p:cNvPicPr preferRelativeResize="0"/>
          <p:nvPr/>
        </p:nvPicPr>
        <p:blipFill rotWithShape="1">
          <a:blip r:embed="rId4">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252"/>
          <p:cNvSpPr txBox="1"/>
          <p:nvPr/>
        </p:nvSpPr>
        <p:spPr>
          <a:xfrm>
            <a:off x="4616400" y="5538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Banner animado</a:t>
            </a:r>
            <a:endParaRPr b="1" sz="3400">
              <a:solidFill>
                <a:schemeClr val="dk1"/>
              </a:solidFill>
              <a:latin typeface="DM Sans"/>
              <a:ea typeface="DM Sans"/>
              <a:cs typeface="DM Sans"/>
              <a:sym typeface="DM Sans"/>
            </a:endParaRPr>
          </a:p>
        </p:txBody>
      </p:sp>
      <p:sp>
        <p:nvSpPr>
          <p:cNvPr id="1522" name="Google Shape;1522;p252"/>
          <p:cNvSpPr txBox="1"/>
          <p:nvPr/>
        </p:nvSpPr>
        <p:spPr>
          <a:xfrm>
            <a:off x="4616400" y="168060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Incluir una imagen y un contenedor manipulando el DOM. Luego, realizar al menos tres animaciones encadenadas sobre la imagen, y por cada  transición variar el texto del contenedor. </a:t>
            </a:r>
            <a:r>
              <a:rPr lang="es-419" sz="1350">
                <a:highlight>
                  <a:schemeClr val="accent6"/>
                </a:highlight>
                <a:latin typeface="DM Sans"/>
                <a:ea typeface="DM Sans"/>
                <a:cs typeface="DM Sans"/>
                <a:sym typeface="DM Sans"/>
              </a:rPr>
              <a:t>Es necesario emplear  métodos de jQuery.</a:t>
            </a:r>
            <a:endParaRPr sz="1350">
              <a:highlight>
                <a:schemeClr val="accent6"/>
              </a:highlight>
              <a:latin typeface="DM Sans"/>
              <a:ea typeface="DM Sans"/>
              <a:cs typeface="DM Sans"/>
              <a:sym typeface="DM Sans"/>
            </a:endParaRPr>
          </a:p>
        </p:txBody>
      </p:sp>
      <p:sp>
        <p:nvSpPr>
          <p:cNvPr id="1523" name="Google Shape;1523;p252"/>
          <p:cNvSpPr txBox="1"/>
          <p:nvPr/>
        </p:nvSpPr>
        <p:spPr>
          <a:xfrm>
            <a:off x="4603500" y="3112212"/>
            <a:ext cx="4065000" cy="14775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Dado que es necesario modificar el interior del contenedor cada vez que concluye una animación sobre la imagen, es necesario emplear funciones callbacks para programar este cambio todas las veces que finalice la animación.</a:t>
            </a:r>
            <a:endParaRPr sz="1200">
              <a:solidFill>
                <a:schemeClr val="accent4"/>
              </a:solidFill>
              <a:latin typeface="DM Sans"/>
              <a:ea typeface="DM Sans"/>
              <a:cs typeface="DM Sans"/>
              <a:sym typeface="DM Sans"/>
            </a:endParaRPr>
          </a:p>
        </p:txBody>
      </p:sp>
      <p:pic>
        <p:nvPicPr>
          <p:cNvPr id="1524" name="Google Shape;1524;p252" title="ícono de codertips"/>
          <p:cNvPicPr preferRelativeResize="0"/>
          <p:nvPr/>
        </p:nvPicPr>
        <p:blipFill>
          <a:blip r:embed="rId3">
            <a:alphaModFix/>
          </a:blip>
          <a:stretch>
            <a:fillRect/>
          </a:stretch>
        </p:blipFill>
        <p:spPr>
          <a:xfrm>
            <a:off x="4709697" y="3709082"/>
            <a:ext cx="283743" cy="283743"/>
          </a:xfrm>
          <a:prstGeom prst="rect">
            <a:avLst/>
          </a:prstGeom>
          <a:noFill/>
          <a:ln>
            <a:noFill/>
          </a:ln>
        </p:spPr>
      </p:pic>
      <p:pic>
        <p:nvPicPr>
          <p:cNvPr id="1525" name="Google Shape;1525;p252"/>
          <p:cNvPicPr preferRelativeResize="0"/>
          <p:nvPr/>
        </p:nvPicPr>
        <p:blipFill>
          <a:blip r:embed="rId4">
            <a:alphaModFix/>
          </a:blip>
          <a:stretch>
            <a:fillRect/>
          </a:stretch>
        </p:blipFill>
        <p:spPr>
          <a:xfrm>
            <a:off x="475501" y="2298560"/>
            <a:ext cx="3839950" cy="59133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53"/>
          <p:cNvSpPr txBox="1"/>
          <p:nvPr/>
        </p:nvSpPr>
        <p:spPr>
          <a:xfrm>
            <a:off x="4597450" y="468275"/>
            <a:ext cx="4065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Entrada y salida animada</a:t>
            </a:r>
            <a:endParaRPr b="1" sz="2800">
              <a:solidFill>
                <a:schemeClr val="dk1"/>
              </a:solidFill>
              <a:latin typeface="DM Sans"/>
              <a:ea typeface="DM Sans"/>
              <a:cs typeface="DM Sans"/>
              <a:sym typeface="DM Sans"/>
            </a:endParaRPr>
          </a:p>
        </p:txBody>
      </p:sp>
      <p:sp>
        <p:nvSpPr>
          <p:cNvPr id="1531" name="Google Shape;1531;p253"/>
          <p:cNvSpPr txBox="1"/>
          <p:nvPr/>
        </p:nvSpPr>
        <p:spPr>
          <a:xfrm>
            <a:off x="4597450" y="1709838"/>
            <a:ext cx="403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animación.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532" name="Google Shape;1532;p253"/>
          <p:cNvSpPr txBox="1"/>
          <p:nvPr/>
        </p:nvSpPr>
        <p:spPr>
          <a:xfrm>
            <a:off x="4584550" y="3375700"/>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3</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Las animaciones son elementos que nos permiten distinguir entradas y salidas de forma gráfica. Si disparamos animaciones desde manejadores de eventos, los usuarios podrán divisar efectos en distintas partes a destacar de la aplicación.</a:t>
            </a:r>
            <a:endParaRPr sz="1100">
              <a:solidFill>
                <a:schemeClr val="dk2"/>
              </a:solidFill>
              <a:latin typeface="DM Sans"/>
              <a:ea typeface="DM Sans"/>
              <a:cs typeface="DM Sans"/>
              <a:sym typeface="DM Sans"/>
            </a:endParaRPr>
          </a:p>
        </p:txBody>
      </p:sp>
      <p:pic>
        <p:nvPicPr>
          <p:cNvPr id="1533" name="Google Shape;1533;p253" title="ícono de codertips"/>
          <p:cNvPicPr preferRelativeResize="0"/>
          <p:nvPr/>
        </p:nvPicPr>
        <p:blipFill>
          <a:blip r:embed="rId3">
            <a:alphaModFix/>
          </a:blip>
          <a:stretch>
            <a:fillRect/>
          </a:stretch>
        </p:blipFill>
        <p:spPr>
          <a:xfrm>
            <a:off x="4717172" y="3834132"/>
            <a:ext cx="283743" cy="283743"/>
          </a:xfrm>
          <a:prstGeom prst="rect">
            <a:avLst/>
          </a:prstGeom>
          <a:noFill/>
          <a:ln>
            <a:noFill/>
          </a:ln>
        </p:spPr>
      </p:pic>
      <p:pic>
        <p:nvPicPr>
          <p:cNvPr id="1534" name="Google Shape;1534;p253"/>
          <p:cNvPicPr preferRelativeResize="0"/>
          <p:nvPr/>
        </p:nvPicPr>
        <p:blipFill>
          <a:blip r:embed="rId4">
            <a:alphaModFix/>
          </a:blip>
          <a:stretch>
            <a:fillRect/>
          </a:stretch>
        </p:blipFill>
        <p:spPr>
          <a:xfrm>
            <a:off x="0" y="1048219"/>
            <a:ext cx="4410300" cy="304705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4"/>
          <p:cNvSpPr txBox="1"/>
          <p:nvPr/>
        </p:nvSpPr>
        <p:spPr>
          <a:xfrm>
            <a:off x="4597500" y="468275"/>
            <a:ext cx="40710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 4</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Interfaz animada</a:t>
            </a:r>
            <a:endParaRPr b="1" sz="3000">
              <a:solidFill>
                <a:schemeClr val="dk1"/>
              </a:solidFill>
              <a:latin typeface="DM Sans"/>
              <a:ea typeface="DM Sans"/>
              <a:cs typeface="DM Sans"/>
              <a:sym typeface="DM Sans"/>
            </a:endParaRPr>
          </a:p>
        </p:txBody>
      </p:sp>
      <p:sp>
        <p:nvSpPr>
          <p:cNvPr id="1540" name="Google Shape;1540;p254"/>
          <p:cNvSpPr txBox="1"/>
          <p:nvPr/>
        </p:nvSpPr>
        <p:spPr>
          <a:xfrm>
            <a:off x="4613400" y="1428400"/>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Incluir una estructura HTML manipulando el DOM, la cual contenga al menos dos radio buttons. Luego, escuchar el evento click sobre los botones de la interfaz, y disparar diferentes animaciones por cada elemento.</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Si las animaciones se realizan sobre la misma imagen o contenedor, se recomienda establecer un control sobre los botones, para evitar que las animaciones se superpongan. </a:t>
            </a:r>
            <a:r>
              <a:rPr lang="es-419" sz="1150">
                <a:highlight>
                  <a:schemeClr val="accent6"/>
                </a:highlight>
                <a:latin typeface="DM Sans"/>
                <a:ea typeface="DM Sans"/>
                <a:cs typeface="DM Sans"/>
                <a:sym typeface="DM Sans"/>
              </a:rPr>
              <a:t>Es necesario emplear métodos de jQuery.</a:t>
            </a:r>
            <a:endParaRPr sz="1150">
              <a:highlight>
                <a:schemeClr val="accent6"/>
              </a:highlight>
              <a:latin typeface="DM Sans"/>
              <a:ea typeface="DM Sans"/>
              <a:cs typeface="DM Sans"/>
              <a:sym typeface="DM Sans"/>
            </a:endParaRPr>
          </a:p>
        </p:txBody>
      </p:sp>
      <p:sp>
        <p:nvSpPr>
          <p:cNvPr id="1541" name="Google Shape;1541;p254"/>
          <p:cNvSpPr txBox="1"/>
          <p:nvPr/>
        </p:nvSpPr>
        <p:spPr>
          <a:xfrm>
            <a:off x="4600500" y="3029212"/>
            <a:ext cx="4065000" cy="1569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1000">
                <a:solidFill>
                  <a:schemeClr val="accent4"/>
                </a:solidFill>
                <a:latin typeface="DM Sans"/>
                <a:ea typeface="DM Sans"/>
                <a:cs typeface="DM Sans"/>
                <a:sym typeface="DM Sans"/>
              </a:rPr>
              <a:t>delay</a:t>
            </a:r>
            <a:r>
              <a:rPr lang="es-419" sz="1000">
                <a:solidFill>
                  <a:schemeClr val="dk2"/>
                </a:solidFill>
                <a:latin typeface="DM Sans"/>
                <a:ea typeface="DM Sans"/>
                <a:cs typeface="DM Sans"/>
                <a:sym typeface="DM Sans"/>
              </a:rPr>
              <a:t>, o desactivando eventos que disparan otras animación mientras una esté en curso.</a:t>
            </a:r>
            <a:endParaRPr sz="1000">
              <a:solidFill>
                <a:schemeClr val="dk2"/>
              </a:solidFill>
              <a:latin typeface="DM Sans"/>
              <a:ea typeface="DM Sans"/>
              <a:cs typeface="DM Sans"/>
              <a:sym typeface="DM Sans"/>
            </a:endParaRPr>
          </a:p>
        </p:txBody>
      </p:sp>
      <p:pic>
        <p:nvPicPr>
          <p:cNvPr id="1542" name="Google Shape;1542;p254" title="ícono de codertips"/>
          <p:cNvPicPr preferRelativeResize="0"/>
          <p:nvPr/>
        </p:nvPicPr>
        <p:blipFill>
          <a:blip r:embed="rId3">
            <a:alphaModFix/>
          </a:blip>
          <a:stretch>
            <a:fillRect/>
          </a:stretch>
        </p:blipFill>
        <p:spPr>
          <a:xfrm>
            <a:off x="4717222" y="3672282"/>
            <a:ext cx="283743" cy="283743"/>
          </a:xfrm>
          <a:prstGeom prst="rect">
            <a:avLst/>
          </a:prstGeom>
          <a:noFill/>
          <a:ln>
            <a:noFill/>
          </a:ln>
        </p:spPr>
      </p:pic>
      <p:pic>
        <p:nvPicPr>
          <p:cNvPr id="1543" name="Google Shape;1543;p254"/>
          <p:cNvPicPr preferRelativeResize="0"/>
          <p:nvPr/>
        </p:nvPicPr>
        <p:blipFill>
          <a:blip r:embed="rId4">
            <a:alphaModFix/>
          </a:blip>
          <a:stretch>
            <a:fillRect/>
          </a:stretch>
        </p:blipFill>
        <p:spPr>
          <a:xfrm>
            <a:off x="0" y="919575"/>
            <a:ext cx="4405800" cy="33043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55"/>
          <p:cNvSpPr txBox="1"/>
          <p:nvPr/>
        </p:nvSpPr>
        <p:spPr>
          <a:xfrm>
            <a:off x="4717225" y="523538"/>
            <a:ext cx="40374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Cronómetro animado</a:t>
            </a:r>
            <a:endParaRPr b="1" sz="2900">
              <a:solidFill>
                <a:schemeClr val="dk1"/>
              </a:solidFill>
              <a:latin typeface="DM Sans"/>
              <a:ea typeface="DM Sans"/>
              <a:cs typeface="DM Sans"/>
              <a:sym typeface="DM Sans"/>
            </a:endParaRPr>
          </a:p>
        </p:txBody>
      </p:sp>
      <p:sp>
        <p:nvSpPr>
          <p:cNvPr id="1549" name="Google Shape;1549;p255"/>
          <p:cNvSpPr txBox="1"/>
          <p:nvPr/>
        </p:nvSpPr>
        <p:spPr>
          <a:xfrm>
            <a:off x="4732682" y="151173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Incluir un contenedor manipulando el DOM. El mismo debe representar un cronómetro, en el cual se modifique su contenido cada segundo, usando una animación.</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Se recomienda crear una función con la cabecera cronometro(selector), dentro de la cual se codifiquen la lógica de modificación y animación cada ciertos segundos. </a:t>
            </a:r>
            <a:r>
              <a:rPr lang="es-419" sz="1250">
                <a:highlight>
                  <a:schemeClr val="accent6"/>
                </a:highlight>
                <a:latin typeface="DM Sans"/>
                <a:ea typeface="DM Sans"/>
                <a:cs typeface="DM Sans"/>
                <a:sym typeface="DM Sans"/>
              </a:rPr>
              <a:t>Es necesario emplear  métodos de jQuery.</a:t>
            </a:r>
            <a:endParaRPr sz="1250">
              <a:highlight>
                <a:schemeClr val="accent6"/>
              </a:highlight>
              <a:latin typeface="DM Sans"/>
              <a:ea typeface="DM Sans"/>
              <a:cs typeface="DM Sans"/>
              <a:sym typeface="DM Sans"/>
            </a:endParaRPr>
          </a:p>
        </p:txBody>
      </p:sp>
      <p:sp>
        <p:nvSpPr>
          <p:cNvPr id="1550" name="Google Shape;1550;p255"/>
          <p:cNvSpPr txBox="1"/>
          <p:nvPr/>
        </p:nvSpPr>
        <p:spPr>
          <a:xfrm>
            <a:off x="4720087" y="3428129"/>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5</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Recordemos que un (1) segundo equivale a mil (1000). El cronómetro deberá efectuar una animación cada segundo, modificando el interior del contenedor escogido. Recordamos que podemos llamar a cualquier función dentro del callback de animación.</a:t>
            </a:r>
            <a:endParaRPr sz="1000">
              <a:solidFill>
                <a:schemeClr val="dk2"/>
              </a:solidFill>
              <a:latin typeface="DM Sans"/>
              <a:ea typeface="DM Sans"/>
              <a:cs typeface="DM Sans"/>
              <a:sym typeface="DM Sans"/>
            </a:endParaRPr>
          </a:p>
        </p:txBody>
      </p:sp>
      <p:pic>
        <p:nvPicPr>
          <p:cNvPr id="1551" name="Google Shape;1551;p255" title="ícono de codertips"/>
          <p:cNvPicPr preferRelativeResize="0"/>
          <p:nvPr/>
        </p:nvPicPr>
        <p:blipFill>
          <a:blip r:embed="rId3">
            <a:alphaModFix/>
          </a:blip>
          <a:stretch>
            <a:fillRect/>
          </a:stretch>
        </p:blipFill>
        <p:spPr>
          <a:xfrm>
            <a:off x="4835572" y="3840369"/>
            <a:ext cx="283743" cy="283743"/>
          </a:xfrm>
          <a:prstGeom prst="rect">
            <a:avLst/>
          </a:prstGeom>
          <a:noFill/>
          <a:ln>
            <a:noFill/>
          </a:ln>
        </p:spPr>
      </p:pic>
      <p:pic>
        <p:nvPicPr>
          <p:cNvPr id="1552" name="Google Shape;1552;p255"/>
          <p:cNvPicPr preferRelativeResize="0"/>
          <p:nvPr/>
        </p:nvPicPr>
        <p:blipFill rotWithShape="1">
          <a:blip r:embed="rId4">
            <a:alphaModFix/>
          </a:blip>
          <a:srcRect b="0" l="8762" r="10844" t="0"/>
          <a:stretch/>
        </p:blipFill>
        <p:spPr>
          <a:xfrm>
            <a:off x="475503" y="468275"/>
            <a:ext cx="3359672" cy="412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21"/>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Interactuar con HTML</a:t>
            </a:r>
            <a:endParaRPr b="1" sz="4000">
              <a:solidFill>
                <a:schemeClr val="dk1"/>
              </a:solidFill>
              <a:latin typeface="DM Sans"/>
              <a:ea typeface="DM Sans"/>
              <a:cs typeface="DM Sans"/>
              <a:sym typeface="DM Sans"/>
            </a:endParaRPr>
          </a:p>
        </p:txBody>
      </p:sp>
      <p:pic>
        <p:nvPicPr>
          <p:cNvPr id="485" name="Google Shape;485;p12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6" name="Google Shape;486;p121"/>
          <p:cNvSpPr txBox="1"/>
          <p:nvPr/>
        </p:nvSpPr>
        <p:spPr>
          <a:xfrm>
            <a:off x="636450" y="1585500"/>
            <a:ext cx="8133600" cy="335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opere sobre el DOM, modificando, agregando o eliminado elementos.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Generalmente, identificamos a un único elemento del DOM con el atributo id y a un conjunto asociado por class. </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Podemos crear elementos HTML en función del listado de nuestros objetos identificados en la clase 6.</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Establecer un mensaje de bienvenida aleatorio usando un array de mensajes.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Capturar una o màs entradas por promp() y mostrarlas en el HTML, modificando el DOM</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487" name="Google Shape;487;p12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88" name="Google Shape;488;p121"/>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grpSp>
        <p:nvGrpSpPr>
          <p:cNvPr id="489" name="Google Shape;489;p121"/>
          <p:cNvGrpSpPr/>
          <p:nvPr/>
        </p:nvGrpSpPr>
        <p:grpSpPr>
          <a:xfrm>
            <a:off x="7964356" y="266054"/>
            <a:ext cx="702103" cy="660429"/>
            <a:chOff x="3137108" y="2467173"/>
            <a:chExt cx="738900" cy="738900"/>
          </a:xfrm>
        </p:grpSpPr>
        <p:sp>
          <p:nvSpPr>
            <p:cNvPr id="490" name="Google Shape;490;p12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12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5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pic>
        <p:nvPicPr>
          <p:cNvPr id="1563" name="Google Shape;1563;p2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64" name="Google Shape;1564;p257"/>
          <p:cNvSpPr txBox="1"/>
          <p:nvPr/>
        </p:nvSpPr>
        <p:spPr>
          <a:xfrm>
            <a:off x="301050" y="1559700"/>
            <a:ext cx="8541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pic>
        <p:nvPicPr>
          <p:cNvPr id="1570" name="Google Shape;1570;p25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71" name="Google Shape;1571;p258"/>
          <p:cNvSpPr txBox="1"/>
          <p:nvPr/>
        </p:nvSpPr>
        <p:spPr>
          <a:xfrm>
            <a:off x="0" y="1207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5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577" name="Google Shape;1577;p25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578" name="Google Shape;1578;p25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579" name="Google Shape;1579;p25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80" name="Google Shape;1580;p259"/>
          <p:cNvSpPr txBox="1"/>
          <p:nvPr/>
        </p:nvSpPr>
        <p:spPr>
          <a:xfrm>
            <a:off x="427050" y="1207175"/>
            <a:ext cx="8289900" cy="348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1" name="Google Shape;1581;p25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0"/>
          <p:cNvSpPr txBox="1"/>
          <p:nvPr/>
        </p:nvSpPr>
        <p:spPr>
          <a:xfrm>
            <a:off x="475500" y="70500"/>
            <a:ext cx="8193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Solución propuesta Actividad 4</a:t>
            </a:r>
            <a:endParaRPr b="1" sz="3000">
              <a:solidFill>
                <a:schemeClr val="dk1"/>
              </a:solidFill>
              <a:latin typeface="DM Sans"/>
              <a:ea typeface="DM Sans"/>
              <a:cs typeface="DM Sans"/>
              <a:sym typeface="DM Sans"/>
            </a:endParaRPr>
          </a:p>
        </p:txBody>
      </p:sp>
      <p:sp>
        <p:nvSpPr>
          <p:cNvPr id="1587" name="Google Shape;1587;p260"/>
          <p:cNvSpPr txBox="1"/>
          <p:nvPr/>
        </p:nvSpPr>
        <p:spPr>
          <a:xfrm>
            <a:off x="475500" y="670800"/>
            <a:ext cx="81930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8" name="Google Shape;1588;p2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61"/>
          <p:cNvSpPr txBox="1"/>
          <p:nvPr/>
        </p:nvSpPr>
        <p:spPr>
          <a:xfrm>
            <a:off x="475500" y="2190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Actividad 5</a:t>
            </a:r>
            <a:endParaRPr b="1" sz="3200">
              <a:solidFill>
                <a:schemeClr val="dk1"/>
              </a:solidFill>
              <a:latin typeface="DM Sans"/>
              <a:ea typeface="DM Sans"/>
              <a:cs typeface="DM Sans"/>
              <a:sym typeface="DM Sans"/>
            </a:endParaRPr>
          </a:p>
        </p:txBody>
      </p:sp>
      <p:sp>
        <p:nvSpPr>
          <p:cNvPr id="1594" name="Google Shape;1594;p261"/>
          <p:cNvSpPr txBox="1"/>
          <p:nvPr/>
        </p:nvSpPr>
        <p:spPr>
          <a:xfrm>
            <a:off x="475500" y="846900"/>
            <a:ext cx="81930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5" name="Google Shape;1595;p26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62"/>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601" name="Google Shape;1601;p262"/>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14</a:t>
            </a:r>
            <a:endParaRPr sz="1600">
              <a:solidFill>
                <a:schemeClr val="lt1"/>
              </a:solidFill>
              <a:latin typeface="DM Sans"/>
              <a:ea typeface="DM Sans"/>
              <a:cs typeface="DM Sans"/>
              <a:sym typeface="DM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2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64"/>
          <p:cNvSpPr txBox="1"/>
          <p:nvPr/>
        </p:nvSpPr>
        <p:spPr>
          <a:xfrm>
            <a:off x="4566950" y="3204450"/>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Recordemos que  el método AJAX a emplear para obtener datos desde la API con jQuery es </a:t>
            </a:r>
            <a:r>
              <a:rPr lang="es-419" sz="1200">
                <a:solidFill>
                  <a:schemeClr val="accent4"/>
                </a:solidFill>
                <a:latin typeface="DM Sans"/>
                <a:ea typeface="DM Sans"/>
                <a:cs typeface="DM Sans"/>
                <a:sym typeface="DM Sans"/>
              </a:rPr>
              <a:t>$.get()</a:t>
            </a:r>
            <a:r>
              <a:rPr lang="es-419" sz="1200">
                <a:solidFill>
                  <a:srgbClr val="595959"/>
                </a:solidFill>
                <a:latin typeface="DM Sans"/>
                <a:ea typeface="DM Sans"/>
                <a:cs typeface="DM Sans"/>
                <a:sym typeface="DM Sans"/>
              </a:rPr>
              <a:t>. El HTML generado debe efectuarse en el callback de la petición, para visualizar la información correctamente.</a:t>
            </a:r>
            <a:endParaRPr sz="1200">
              <a:solidFill>
                <a:srgbClr val="595959"/>
              </a:solidFill>
              <a:latin typeface="DM Sans"/>
              <a:ea typeface="DM Sans"/>
              <a:cs typeface="DM Sans"/>
              <a:sym typeface="DM Sans"/>
            </a:endParaRPr>
          </a:p>
        </p:txBody>
      </p:sp>
      <p:grpSp>
        <p:nvGrpSpPr>
          <p:cNvPr id="1612" name="Google Shape;1612;p264"/>
          <p:cNvGrpSpPr/>
          <p:nvPr/>
        </p:nvGrpSpPr>
        <p:grpSpPr>
          <a:xfrm>
            <a:off x="4608801" y="3583797"/>
            <a:ext cx="465285" cy="465285"/>
            <a:chOff x="4202550" y="994173"/>
            <a:chExt cx="738900" cy="738900"/>
          </a:xfrm>
        </p:grpSpPr>
        <p:sp>
          <p:nvSpPr>
            <p:cNvPr id="1613" name="Google Shape;1613;p264"/>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14" name="Google Shape;1614;p264"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615" name="Google Shape;1615;p264"/>
          <p:cNvSpPr txBox="1"/>
          <p:nvPr/>
        </p:nvSpPr>
        <p:spPr>
          <a:xfrm>
            <a:off x="4579850" y="6460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Publicaciones</a:t>
            </a:r>
            <a:endParaRPr b="1" sz="3400">
              <a:solidFill>
                <a:schemeClr val="dk1"/>
              </a:solidFill>
              <a:latin typeface="DM Sans"/>
              <a:ea typeface="DM Sans"/>
              <a:cs typeface="DM Sans"/>
              <a:sym typeface="DM Sans"/>
            </a:endParaRPr>
          </a:p>
        </p:txBody>
      </p:sp>
      <p:sp>
        <p:nvSpPr>
          <p:cNvPr id="1616" name="Google Shape;1616;p264"/>
          <p:cNvSpPr txBox="1"/>
          <p:nvPr/>
        </p:nvSpPr>
        <p:spPr>
          <a:xfrm>
            <a:off x="4579850" y="1772850"/>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el listado de publicaciones a la API JSONPlaceholder, usando una pretición AJAX </a:t>
            </a:r>
            <a:r>
              <a:rPr lang="es-419" sz="1350" u="sng">
                <a:solidFill>
                  <a:schemeClr val="hlink"/>
                </a:solidFill>
                <a:latin typeface="DM Sans"/>
                <a:ea typeface="DM Sans"/>
                <a:cs typeface="DM Sans"/>
                <a:sym typeface="DM Sans"/>
                <a:hlinkClick r:id="rId4"/>
              </a:rPr>
              <a:t>(jsonplaceholder.typicode.com/posts)</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por cada publicación obtenida, generar de forma iterativa una estructura HTML con la información, e incluirla en el DOM.</a:t>
            </a:r>
            <a:endParaRPr sz="1350">
              <a:latin typeface="DM Sans"/>
              <a:ea typeface="DM Sans"/>
              <a:cs typeface="DM Sans"/>
              <a:sym typeface="DM Sans"/>
            </a:endParaRPr>
          </a:p>
        </p:txBody>
      </p:sp>
      <p:pic>
        <p:nvPicPr>
          <p:cNvPr id="1617" name="Google Shape;1617;p264"/>
          <p:cNvPicPr preferRelativeResize="0"/>
          <p:nvPr/>
        </p:nvPicPr>
        <p:blipFill>
          <a:blip r:embed="rId5">
            <a:alphaModFix/>
          </a:blip>
          <a:stretch>
            <a:fillRect/>
          </a:stretch>
        </p:blipFill>
        <p:spPr>
          <a:xfrm>
            <a:off x="0" y="0"/>
            <a:ext cx="4376400" cy="51435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65"/>
          <p:cNvSpPr txBox="1"/>
          <p:nvPr/>
        </p:nvSpPr>
        <p:spPr>
          <a:xfrm>
            <a:off x="4597450" y="564650"/>
            <a:ext cx="40392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Provincias Argentinas</a:t>
            </a:r>
            <a:endParaRPr b="1" sz="2900">
              <a:solidFill>
                <a:schemeClr val="dk1"/>
              </a:solidFill>
              <a:latin typeface="DM Sans"/>
              <a:ea typeface="DM Sans"/>
              <a:cs typeface="DM Sans"/>
              <a:sym typeface="DM Sans"/>
            </a:endParaRPr>
          </a:p>
        </p:txBody>
      </p:sp>
      <p:sp>
        <p:nvSpPr>
          <p:cNvPr id="1623" name="Google Shape;1623;p265"/>
          <p:cNvSpPr txBox="1"/>
          <p:nvPr/>
        </p:nvSpPr>
        <p:spPr>
          <a:xfrm>
            <a:off x="4597450" y="1607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Solicitar el listado de provincias de la  Argentina a la API Georef, usando una pretición AJAX (</a:t>
            </a:r>
            <a:r>
              <a:rPr lang="es-419" sz="1150" u="sng">
                <a:solidFill>
                  <a:schemeClr val="hlink"/>
                </a:solidFill>
                <a:latin typeface="DM Sans"/>
                <a:ea typeface="DM Sans"/>
                <a:cs typeface="DM Sans"/>
                <a:sym typeface="DM Sans"/>
                <a:hlinkClick r:id="rId3"/>
              </a:rPr>
              <a:t>apis.datos.gob.ar/georef/api/provincias</a:t>
            </a:r>
            <a:r>
              <a:rPr lang="es-419" sz="1150">
                <a:latin typeface="DM Sans"/>
                <a:ea typeface="DM Sans"/>
                <a:cs typeface="DM Sans"/>
                <a:sym typeface="DM Sans"/>
              </a:rPr>
              <a:t>). Luego,  generar un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donde los values de las etiquetas </a:t>
            </a:r>
            <a:r>
              <a:rPr lang="es-419" sz="1150">
                <a:solidFill>
                  <a:schemeClr val="accent4"/>
                </a:solidFill>
                <a:latin typeface="DM Sans"/>
                <a:ea typeface="DM Sans"/>
                <a:cs typeface="DM Sans"/>
                <a:sym typeface="DM Sans"/>
              </a:rPr>
              <a:t>option </a:t>
            </a:r>
            <a:r>
              <a:rPr lang="es-419" sz="1150">
                <a:latin typeface="DM Sans"/>
                <a:ea typeface="DM Sans"/>
                <a:cs typeface="DM Sans"/>
                <a:sym typeface="DM Sans"/>
              </a:rPr>
              <a:t>sean el ID de cada provincia obtenida.</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Por último, escuchar el evento </a:t>
            </a:r>
            <a:r>
              <a:rPr lang="es-419" sz="1150">
                <a:solidFill>
                  <a:schemeClr val="accent4"/>
                </a:solidFill>
                <a:latin typeface="DM Sans"/>
                <a:ea typeface="DM Sans"/>
                <a:cs typeface="DM Sans"/>
                <a:sym typeface="DM Sans"/>
              </a:rPr>
              <a:t>change </a:t>
            </a:r>
            <a:r>
              <a:rPr lang="es-419" sz="1150">
                <a:latin typeface="DM Sans"/>
                <a:ea typeface="DM Sans"/>
                <a:cs typeface="DM Sans"/>
                <a:sym typeface="DM Sans"/>
              </a:rPr>
              <a:t>sobre el select, asegurando que la función manejadora dispare una salida en el HTML, especificando la provincia seleccionada.</a:t>
            </a:r>
            <a:endParaRPr sz="1150">
              <a:latin typeface="DM Sans"/>
              <a:ea typeface="DM Sans"/>
              <a:cs typeface="DM Sans"/>
              <a:sym typeface="DM Sans"/>
            </a:endParaRPr>
          </a:p>
        </p:txBody>
      </p:sp>
      <p:sp>
        <p:nvSpPr>
          <p:cNvPr id="1624" name="Google Shape;1624;p265"/>
          <p:cNvSpPr txBox="1"/>
          <p:nvPr/>
        </p:nvSpPr>
        <p:spPr>
          <a:xfrm>
            <a:off x="4584550" y="3439762"/>
            <a:ext cx="4065000" cy="1139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chemeClr val="accent4"/>
              </a:solidFill>
              <a:latin typeface="DM Sans"/>
              <a:ea typeface="DM Sans"/>
              <a:cs typeface="DM Sans"/>
              <a:sym typeface="DM Sans"/>
            </a:endParaRPr>
          </a:p>
        </p:txBody>
      </p:sp>
      <p:pic>
        <p:nvPicPr>
          <p:cNvPr id="1625" name="Google Shape;1625;p265" title="ícono de codertips"/>
          <p:cNvPicPr preferRelativeResize="0"/>
          <p:nvPr/>
        </p:nvPicPr>
        <p:blipFill>
          <a:blip r:embed="rId4">
            <a:alphaModFix/>
          </a:blip>
          <a:stretch>
            <a:fillRect/>
          </a:stretch>
        </p:blipFill>
        <p:spPr>
          <a:xfrm>
            <a:off x="4690747" y="3867432"/>
            <a:ext cx="283743" cy="283743"/>
          </a:xfrm>
          <a:prstGeom prst="rect">
            <a:avLst/>
          </a:prstGeom>
          <a:noFill/>
          <a:ln>
            <a:noFill/>
          </a:ln>
        </p:spPr>
      </p:pic>
      <p:pic>
        <p:nvPicPr>
          <p:cNvPr id="1626" name="Google Shape;1626;p265"/>
          <p:cNvPicPr preferRelativeResize="0"/>
          <p:nvPr/>
        </p:nvPicPr>
        <p:blipFill rotWithShape="1">
          <a:blip r:embed="rId5">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a:t>
            </a:r>
            <a:endParaRPr b="1" sz="4000">
              <a:solidFill>
                <a:schemeClr val="dk1"/>
              </a:solidFill>
              <a:latin typeface="DM Sans"/>
              <a:ea typeface="DM Sans"/>
              <a:cs typeface="DM Sans"/>
              <a:sym typeface="DM Sans"/>
            </a:endParaRPr>
          </a:p>
        </p:txBody>
      </p:sp>
      <p:sp>
        <p:nvSpPr>
          <p:cNvPr id="497" name="Google Shape;497;p12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11</a:t>
            </a:r>
            <a:endParaRPr sz="1600">
              <a:solidFill>
                <a:schemeClr val="dk1"/>
              </a:solidFill>
              <a:latin typeface="DM Sans"/>
              <a:ea typeface="DM Sans"/>
              <a:cs typeface="DM Sans"/>
              <a:sym typeface="DM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66"/>
          <p:cNvSpPr txBox="1"/>
          <p:nvPr/>
        </p:nvSpPr>
        <p:spPr>
          <a:xfrm>
            <a:off x="4597450" y="468263"/>
            <a:ext cx="40392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 3</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Municipios Argentinos</a:t>
            </a:r>
            <a:endParaRPr b="1" sz="2800">
              <a:solidFill>
                <a:schemeClr val="dk1"/>
              </a:solidFill>
              <a:latin typeface="DM Sans"/>
              <a:ea typeface="DM Sans"/>
              <a:cs typeface="DM Sans"/>
              <a:sym typeface="DM Sans"/>
            </a:endParaRPr>
          </a:p>
        </p:txBody>
      </p:sp>
      <p:sp>
        <p:nvSpPr>
          <p:cNvPr id="1632" name="Google Shape;1632;p266"/>
          <p:cNvSpPr txBox="1"/>
          <p:nvPr/>
        </p:nvSpPr>
        <p:spPr>
          <a:xfrm>
            <a:off x="4597450" y="1513388"/>
            <a:ext cx="4039200" cy="17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Usando el </a:t>
            </a:r>
            <a:r>
              <a:rPr lang="es-419" sz="1150">
                <a:solidFill>
                  <a:schemeClr val="accent4"/>
                </a:solidFill>
                <a:latin typeface="DM Sans"/>
                <a:ea typeface="DM Sans"/>
                <a:cs typeface="DM Sans"/>
                <a:sym typeface="DM Sans"/>
              </a:rPr>
              <a:t>select </a:t>
            </a:r>
            <a:r>
              <a:rPr lang="es-419" sz="1150">
                <a:latin typeface="DM Sans"/>
                <a:ea typeface="DM Sans"/>
                <a:cs typeface="DM Sans"/>
                <a:sym typeface="DM Sans"/>
              </a:rPr>
              <a:t>de provincias creado en la actividad 2, emplear el ID de la provincia seleccionada para solicitar al API Georef los municipios que le pertenecen. Por ejemplo, si el id de la provincia elegida tiene por valor ‘22’ de solicitud, es </a:t>
            </a:r>
            <a:r>
              <a:rPr lang="es-419" sz="1150" u="sng">
                <a:solidFill>
                  <a:schemeClr val="hlink"/>
                </a:solidFill>
                <a:latin typeface="DM Sans"/>
                <a:ea typeface="DM Sans"/>
                <a:cs typeface="DM Sans"/>
                <a:sym typeface="DM Sans"/>
                <a:hlinkClick r:id="rId3"/>
              </a:rPr>
              <a:t>apis.datos.gob.ar/georef/api/municipios?provincia=22</a:t>
            </a:r>
            <a:r>
              <a:rPr lang="es-419" sz="1150">
                <a:latin typeface="DM Sans"/>
                <a:ea typeface="DM Sans"/>
                <a:cs typeface="DM Sans"/>
                <a:sym typeface="DM Sans"/>
              </a:rPr>
              <a:t>.</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Luego,  por cada municipio obtenido, generar de forma iterativa una estructura HTML con la información, e incluirla en el DOM.</a:t>
            </a:r>
            <a:endParaRPr sz="1150">
              <a:latin typeface="DM Sans"/>
              <a:ea typeface="DM Sans"/>
              <a:cs typeface="DM Sans"/>
              <a:sym typeface="DM Sans"/>
            </a:endParaRPr>
          </a:p>
        </p:txBody>
      </p:sp>
      <p:sp>
        <p:nvSpPr>
          <p:cNvPr id="1633" name="Google Shape;1633;p266"/>
          <p:cNvSpPr txBox="1"/>
          <p:nvPr/>
        </p:nvSpPr>
        <p:spPr>
          <a:xfrm>
            <a:off x="4584550" y="3375700"/>
            <a:ext cx="4065000" cy="1215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totalidad de la información capaz de proveer un API puede estar dividida en diferentes rutas. En una API, podría ser necesario requerir el ID de cierto dato, para obtener información asociada a este usando una ruta. A esto se lo llama </a:t>
            </a:r>
            <a:r>
              <a:rPr lang="es-419" sz="1100" u="sng">
                <a:solidFill>
                  <a:schemeClr val="hlink"/>
                </a:solidFill>
                <a:latin typeface="DM Sans"/>
                <a:ea typeface="DM Sans"/>
                <a:cs typeface="DM Sans"/>
                <a:sym typeface="DM Sans"/>
                <a:hlinkClick r:id="rId4"/>
              </a:rPr>
              <a:t>parámetro get</a:t>
            </a:r>
            <a:r>
              <a:rPr lang="es-419" sz="1100">
                <a:solidFill>
                  <a:schemeClr val="dk2"/>
                </a:solidFill>
                <a:latin typeface="DM Sans"/>
                <a:ea typeface="DM Sans"/>
                <a:cs typeface="DM Sans"/>
                <a:sym typeface="DM Sans"/>
              </a:rPr>
              <a:t>.</a:t>
            </a:r>
            <a:endParaRPr sz="1100">
              <a:solidFill>
                <a:schemeClr val="dk2"/>
              </a:solidFill>
              <a:latin typeface="DM Sans"/>
              <a:ea typeface="DM Sans"/>
              <a:cs typeface="DM Sans"/>
              <a:sym typeface="DM Sans"/>
            </a:endParaRPr>
          </a:p>
        </p:txBody>
      </p:sp>
      <p:pic>
        <p:nvPicPr>
          <p:cNvPr id="1634" name="Google Shape;1634;p266" title="ícono de codertips"/>
          <p:cNvPicPr preferRelativeResize="0"/>
          <p:nvPr/>
        </p:nvPicPr>
        <p:blipFill>
          <a:blip r:embed="rId5">
            <a:alphaModFix/>
          </a:blip>
          <a:stretch>
            <a:fillRect/>
          </a:stretch>
        </p:blipFill>
        <p:spPr>
          <a:xfrm>
            <a:off x="4717172" y="3841782"/>
            <a:ext cx="283743" cy="283743"/>
          </a:xfrm>
          <a:prstGeom prst="rect">
            <a:avLst/>
          </a:prstGeom>
          <a:noFill/>
          <a:ln>
            <a:noFill/>
          </a:ln>
        </p:spPr>
      </p:pic>
      <p:pic>
        <p:nvPicPr>
          <p:cNvPr id="1635" name="Google Shape;1635;p266"/>
          <p:cNvPicPr preferRelativeResize="0"/>
          <p:nvPr/>
        </p:nvPicPr>
        <p:blipFill rotWithShape="1">
          <a:blip r:embed="rId6">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67"/>
          <p:cNvSpPr txBox="1"/>
          <p:nvPr/>
        </p:nvSpPr>
        <p:spPr>
          <a:xfrm>
            <a:off x="459750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Hogwarts</a:t>
            </a:r>
            <a:endParaRPr b="1" sz="3200">
              <a:solidFill>
                <a:schemeClr val="dk1"/>
              </a:solidFill>
              <a:latin typeface="DM Sans"/>
              <a:ea typeface="DM Sans"/>
              <a:cs typeface="DM Sans"/>
              <a:sym typeface="DM Sans"/>
            </a:endParaRPr>
          </a:p>
        </p:txBody>
      </p:sp>
      <p:sp>
        <p:nvSpPr>
          <p:cNvPr id="1641" name="Google Shape;1641;p267"/>
          <p:cNvSpPr txBox="1"/>
          <p:nvPr/>
        </p:nvSpPr>
        <p:spPr>
          <a:xfrm>
            <a:off x="4613400" y="1474600"/>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Solicitar el listado de estudiantes de hogwarts a la API Harry Potter, usando una pretición AJAX (</a:t>
            </a:r>
            <a:r>
              <a:rPr lang="es-419" sz="1250" u="sng">
                <a:solidFill>
                  <a:schemeClr val="hlink"/>
                </a:solidFill>
                <a:latin typeface="DM Sans"/>
                <a:ea typeface="DM Sans"/>
                <a:cs typeface="DM Sans"/>
                <a:sym typeface="DM Sans"/>
                <a:hlinkClick r:id="rId3"/>
              </a:rPr>
              <a:t>hp-api.herokuapp.com/api/characters/students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por cada publicación obtenida generar de forma iterativa una estructura HTML con la información, e incluirla en el DOM.</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Por cada estudiante debe existir un botón “Seleccionar”, que al ser presionado especifique la información del estudiante en una salida animada.</a:t>
            </a:r>
            <a:endParaRPr sz="1250">
              <a:latin typeface="DM Sans"/>
              <a:ea typeface="DM Sans"/>
              <a:cs typeface="DM Sans"/>
              <a:sym typeface="DM Sans"/>
            </a:endParaRPr>
          </a:p>
        </p:txBody>
      </p:sp>
      <p:sp>
        <p:nvSpPr>
          <p:cNvPr id="1642" name="Google Shape;1642;p267"/>
          <p:cNvSpPr txBox="1"/>
          <p:nvPr/>
        </p:nvSpPr>
        <p:spPr>
          <a:xfrm>
            <a:off x="460050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4</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100">
              <a:solidFill>
                <a:schemeClr val="dk2"/>
              </a:solidFill>
              <a:latin typeface="DM Sans"/>
              <a:ea typeface="DM Sans"/>
              <a:cs typeface="DM Sans"/>
              <a:sym typeface="DM Sans"/>
            </a:endParaRPr>
          </a:p>
        </p:txBody>
      </p:sp>
      <p:pic>
        <p:nvPicPr>
          <p:cNvPr id="1643" name="Google Shape;1643;p267" title="ícono de codertips"/>
          <p:cNvPicPr preferRelativeResize="0"/>
          <p:nvPr/>
        </p:nvPicPr>
        <p:blipFill>
          <a:blip r:embed="rId4">
            <a:alphaModFix/>
          </a:blip>
          <a:stretch>
            <a:fillRect/>
          </a:stretch>
        </p:blipFill>
        <p:spPr>
          <a:xfrm>
            <a:off x="4717222" y="3849432"/>
            <a:ext cx="283743" cy="283743"/>
          </a:xfrm>
          <a:prstGeom prst="rect">
            <a:avLst/>
          </a:prstGeom>
          <a:noFill/>
          <a:ln>
            <a:noFill/>
          </a:ln>
        </p:spPr>
      </p:pic>
      <p:pic>
        <p:nvPicPr>
          <p:cNvPr id="1644" name="Google Shape;1644;p267"/>
          <p:cNvPicPr preferRelativeResize="0"/>
          <p:nvPr/>
        </p:nvPicPr>
        <p:blipFill rotWithShape="1">
          <a:blip r:embed="rId5">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8"/>
          <p:cNvSpPr txBox="1"/>
          <p:nvPr/>
        </p:nvSpPr>
        <p:spPr>
          <a:xfrm>
            <a:off x="4717225" y="468263"/>
            <a:ext cx="3951300" cy="104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Actividad 5</a:t>
            </a:r>
            <a:endParaRPr b="1" sz="31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100">
                <a:solidFill>
                  <a:schemeClr val="dk1"/>
                </a:solidFill>
                <a:latin typeface="DM Sans"/>
                <a:ea typeface="DM Sans"/>
                <a:cs typeface="DM Sans"/>
                <a:sym typeface="DM Sans"/>
              </a:rPr>
              <a:t>Buscar estudiantes</a:t>
            </a:r>
            <a:endParaRPr b="1" sz="3100">
              <a:solidFill>
                <a:schemeClr val="dk1"/>
              </a:solidFill>
              <a:latin typeface="DM Sans"/>
              <a:ea typeface="DM Sans"/>
              <a:cs typeface="DM Sans"/>
              <a:sym typeface="DM Sans"/>
            </a:endParaRPr>
          </a:p>
        </p:txBody>
      </p:sp>
      <p:sp>
        <p:nvSpPr>
          <p:cNvPr id="1650" name="Google Shape;1650;p268"/>
          <p:cNvSpPr txBox="1"/>
          <p:nvPr/>
        </p:nvSpPr>
        <p:spPr>
          <a:xfrm>
            <a:off x="4732682" y="1511971"/>
            <a:ext cx="392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Añadir una interfaz que permita introducir una palabra, con la intención de filtrar el array de estudiantes obtenido desde la API en la actividad 4, usando la cadena ingresada.</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Luego, actualizar la interfaz, pero sólo con la información de los estudiantes cuyo valor en la propiedad coincida con el valor ingresado en la caja de búsqueda.</a:t>
            </a:r>
            <a:endParaRPr sz="1250">
              <a:latin typeface="DM Sans"/>
              <a:ea typeface="DM Sans"/>
              <a:cs typeface="DM Sans"/>
              <a:sym typeface="DM Sans"/>
            </a:endParaRPr>
          </a:p>
        </p:txBody>
      </p:sp>
      <p:sp>
        <p:nvSpPr>
          <p:cNvPr id="1651" name="Google Shape;1651;p268"/>
          <p:cNvSpPr txBox="1"/>
          <p:nvPr/>
        </p:nvSpPr>
        <p:spPr>
          <a:xfrm>
            <a:off x="4720087" y="3390992"/>
            <a:ext cx="39456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Tener en cuenta que mientras los datos se soliciten al API, los mismos no están cargados en la aplicación. Esto implica que no se pueda realizar un búsqueda, hasta que el servidor responda la petición correctamente.</a:t>
            </a:r>
            <a:endParaRPr sz="1100">
              <a:solidFill>
                <a:schemeClr val="dk2"/>
              </a:solidFill>
              <a:latin typeface="DM Sans"/>
              <a:ea typeface="DM Sans"/>
              <a:cs typeface="DM Sans"/>
              <a:sym typeface="DM Sans"/>
            </a:endParaRPr>
          </a:p>
        </p:txBody>
      </p:sp>
      <p:pic>
        <p:nvPicPr>
          <p:cNvPr id="1652" name="Google Shape;1652;p268" title="ícono de codertips"/>
          <p:cNvPicPr preferRelativeResize="0"/>
          <p:nvPr/>
        </p:nvPicPr>
        <p:blipFill>
          <a:blip r:embed="rId3">
            <a:alphaModFix/>
          </a:blip>
          <a:stretch>
            <a:fillRect/>
          </a:stretch>
        </p:blipFill>
        <p:spPr>
          <a:xfrm>
            <a:off x="4835572" y="3803232"/>
            <a:ext cx="283743" cy="283743"/>
          </a:xfrm>
          <a:prstGeom prst="rect">
            <a:avLst/>
          </a:prstGeom>
          <a:noFill/>
          <a:ln>
            <a:noFill/>
          </a:ln>
        </p:spPr>
      </p:pic>
      <p:pic>
        <p:nvPicPr>
          <p:cNvPr id="1653" name="Google Shape;1653;p268"/>
          <p:cNvPicPr preferRelativeResize="0"/>
          <p:nvPr/>
        </p:nvPicPr>
        <p:blipFill rotWithShape="1">
          <a:blip r:embed="rId4">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6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70"/>
          <p:cNvSpPr txBox="1"/>
          <p:nvPr/>
        </p:nvSpPr>
        <p:spPr>
          <a:xfrm>
            <a:off x="475500" y="0"/>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Actividad 1</a:t>
            </a:r>
            <a:endParaRPr b="1" sz="3500">
              <a:solidFill>
                <a:schemeClr val="dk1"/>
              </a:solidFill>
              <a:latin typeface="DM Sans"/>
              <a:ea typeface="DM Sans"/>
              <a:cs typeface="DM Sans"/>
              <a:sym typeface="DM Sans"/>
            </a:endParaRPr>
          </a:p>
        </p:txBody>
      </p:sp>
      <p:sp>
        <p:nvSpPr>
          <p:cNvPr id="1664" name="Google Shape;1664;p270"/>
          <p:cNvSpPr txBox="1"/>
          <p:nvPr/>
        </p:nvSpPr>
        <p:spPr>
          <a:xfrm>
            <a:off x="475500" y="616000"/>
            <a:ext cx="81930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65" name="Google Shape;1665;p27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7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pic>
        <p:nvPicPr>
          <p:cNvPr id="1671" name="Google Shape;1671;p2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72" name="Google Shape;1672;p271"/>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73" name="Google Shape;1673;p2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27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679" name="Google Shape;1679;p27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680" name="Google Shape;1680;p27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681" name="Google Shape;1681;p27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682" name="Google Shape;1682;p2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83" name="Google Shape;1683;p272"/>
          <p:cNvSpPr txBox="1"/>
          <p:nvPr/>
        </p:nvSpPr>
        <p:spPr>
          <a:xfrm>
            <a:off x="0" y="1207175"/>
            <a:ext cx="9144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7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pic>
        <p:nvPicPr>
          <p:cNvPr id="1689" name="Google Shape;1689;p27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90" name="Google Shape;1690;p273"/>
          <p:cNvSpPr txBox="1"/>
          <p:nvPr/>
        </p:nvSpPr>
        <p:spPr>
          <a:xfrm>
            <a:off x="0" y="1207175"/>
            <a:ext cx="9144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1" name="Google Shape;1691;p27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74"/>
          <p:cNvSpPr txBox="1"/>
          <p:nvPr/>
        </p:nvSpPr>
        <p:spPr>
          <a:xfrm>
            <a:off x="475500" y="88200"/>
            <a:ext cx="81930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Solución propuesta Actividad 5</a:t>
            </a:r>
            <a:endParaRPr b="1" sz="3200">
              <a:solidFill>
                <a:schemeClr val="dk1"/>
              </a:solidFill>
              <a:latin typeface="DM Sans"/>
              <a:ea typeface="DM Sans"/>
              <a:cs typeface="DM Sans"/>
              <a:sym typeface="DM Sans"/>
            </a:endParaRPr>
          </a:p>
        </p:txBody>
      </p:sp>
      <p:pic>
        <p:nvPicPr>
          <p:cNvPr id="1697" name="Google Shape;1697;p27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98" name="Google Shape;1698;p274"/>
          <p:cNvSpPr txBox="1"/>
          <p:nvPr/>
        </p:nvSpPr>
        <p:spPr>
          <a:xfrm>
            <a:off x="0" y="716100"/>
            <a:ext cx="91440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9" name="Google Shape;1699;p27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75"/>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705" name="Google Shape;1705;p275"/>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15</a:t>
            </a:r>
            <a:endParaRPr sz="1600">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23"/>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503" name="Google Shape;503;p1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4" name="Google Shape;504;p123"/>
          <p:cNvSpPr txBox="1"/>
          <p:nvPr/>
        </p:nvSpPr>
        <p:spPr>
          <a:xfrm>
            <a:off x="457725" y="1832875"/>
            <a:ext cx="7871100" cy="23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Con lo que vimos sobre DOM, ahora puedes sumarlo a tu proyecto, para interactuar entre los elementos HTML y JS. Es decir, asociar eventos que buscamos controlar sobre los elementos  de la interfaz de nuestro simulador</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505" name="Google Shape;505;p123"/>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06" name="Google Shape;506;p123"/>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507" name="Google Shape;507;p123"/>
          <p:cNvGrpSpPr/>
          <p:nvPr/>
        </p:nvGrpSpPr>
        <p:grpSpPr>
          <a:xfrm>
            <a:off x="7964356" y="266054"/>
            <a:ext cx="702103" cy="660429"/>
            <a:chOff x="3137108" y="2467173"/>
            <a:chExt cx="738900" cy="738900"/>
          </a:xfrm>
        </p:grpSpPr>
        <p:sp>
          <p:nvSpPr>
            <p:cNvPr id="508" name="Google Shape;508;p12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123"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77"/>
          <p:cNvSpPr txBox="1"/>
          <p:nvPr/>
        </p:nvSpPr>
        <p:spPr>
          <a:xfrm>
            <a:off x="4597450" y="515975"/>
            <a:ext cx="4157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 1</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rutas</a:t>
            </a:r>
            <a:endParaRPr b="1" sz="3000">
              <a:solidFill>
                <a:schemeClr val="dk1"/>
              </a:solidFill>
              <a:latin typeface="DM Sans"/>
              <a:ea typeface="DM Sans"/>
              <a:cs typeface="DM Sans"/>
              <a:sym typeface="DM Sans"/>
            </a:endParaRPr>
          </a:p>
        </p:txBody>
      </p:sp>
      <p:sp>
        <p:nvSpPr>
          <p:cNvPr id="1716" name="Google Shape;1716;p277"/>
          <p:cNvSpPr txBox="1"/>
          <p:nvPr/>
        </p:nvSpPr>
        <p:spPr>
          <a:xfrm>
            <a:off x="4597450" y="3391012"/>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1</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Recordemos que una aplicación SPA presenta la característica de brindar un conjunto significante de funcionalidades, sin refrescar la página. Determinamos rutas para definir qué interfaz renderizar en la única página de la aplicación.</a:t>
            </a:r>
            <a:endParaRPr sz="1100">
              <a:solidFill>
                <a:schemeClr val="dk2"/>
              </a:solidFill>
              <a:latin typeface="DM Sans"/>
              <a:ea typeface="DM Sans"/>
              <a:cs typeface="DM Sans"/>
              <a:sym typeface="DM Sans"/>
            </a:endParaRPr>
          </a:p>
        </p:txBody>
      </p:sp>
      <p:sp>
        <p:nvSpPr>
          <p:cNvPr id="1717" name="Google Shape;1717;p277"/>
          <p:cNvSpPr txBox="1"/>
          <p:nvPr/>
        </p:nvSpPr>
        <p:spPr>
          <a:xfrm>
            <a:off x="4597450" y="1510600"/>
            <a:ext cx="4065000" cy="188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Declarar un array de al menos tres (3) rutas, el cual usaremos para construir un simulador de tipo email.  La app tendrá una arquitectura single-page application, y su funcionalidades mínimas deberán ser las siguientes:</a:t>
            </a:r>
            <a:endParaRPr sz="1150">
              <a:latin typeface="DM Sans"/>
              <a:ea typeface="DM Sans"/>
              <a:cs typeface="DM Sans"/>
              <a:sym typeface="DM Sans"/>
            </a:endParaRPr>
          </a:p>
          <a:p>
            <a:pPr indent="-301625" lvl="0" marL="457200" rtl="0" algn="l">
              <a:spcBef>
                <a:spcPts val="800"/>
              </a:spcBef>
              <a:spcAft>
                <a:spcPts val="0"/>
              </a:spcAft>
              <a:buClr>
                <a:srgbClr val="EA90FF"/>
              </a:buClr>
              <a:buSzPts val="1150"/>
              <a:buFont typeface="DM Sans"/>
              <a:buChar char="✓"/>
            </a:pPr>
            <a:r>
              <a:rPr lang="es-419" sz="1150">
                <a:latin typeface="DM Sans"/>
                <a:ea typeface="DM Sans"/>
                <a:cs typeface="DM Sans"/>
                <a:sym typeface="DM Sans"/>
              </a:rPr>
              <a:t>“Enviar”: una interfaz para enviar mails.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“Enviados”: una interfaz para visualizar los enviados.</a:t>
            </a:r>
            <a:endParaRPr sz="1150">
              <a:latin typeface="DM Sans"/>
              <a:ea typeface="DM Sans"/>
              <a:cs typeface="DM Sans"/>
              <a:sym typeface="DM Sans"/>
            </a:endParaRPr>
          </a:p>
          <a:p>
            <a:pPr indent="-301625" lvl="0" marL="457200" rtl="0" algn="l">
              <a:spcBef>
                <a:spcPts val="0"/>
              </a:spcBef>
              <a:spcAft>
                <a:spcPts val="0"/>
              </a:spcAft>
              <a:buClr>
                <a:srgbClr val="EA90FF"/>
              </a:buClr>
              <a:buSzPts val="1150"/>
              <a:buFont typeface="DM Sans"/>
              <a:buChar char="✓"/>
            </a:pPr>
            <a:r>
              <a:rPr lang="es-419" sz="1150">
                <a:latin typeface="DM Sans"/>
                <a:ea typeface="DM Sans"/>
                <a:cs typeface="DM Sans"/>
                <a:sym typeface="DM Sans"/>
              </a:rPr>
              <a:t>“Papelera”: una interfaz donde ver los mails eliminados.</a:t>
            </a:r>
            <a:endParaRPr sz="1350">
              <a:latin typeface="DM Sans"/>
              <a:ea typeface="DM Sans"/>
              <a:cs typeface="DM Sans"/>
              <a:sym typeface="DM Sans"/>
            </a:endParaRPr>
          </a:p>
        </p:txBody>
      </p:sp>
      <p:pic>
        <p:nvPicPr>
          <p:cNvPr id="1718" name="Google Shape;1718;p277" title="ícono de codertips"/>
          <p:cNvPicPr preferRelativeResize="0"/>
          <p:nvPr/>
        </p:nvPicPr>
        <p:blipFill>
          <a:blip r:embed="rId3">
            <a:alphaModFix/>
          </a:blip>
          <a:stretch>
            <a:fillRect/>
          </a:stretch>
        </p:blipFill>
        <p:spPr>
          <a:xfrm>
            <a:off x="4717172" y="3849432"/>
            <a:ext cx="283743" cy="283743"/>
          </a:xfrm>
          <a:prstGeom prst="rect">
            <a:avLst/>
          </a:prstGeom>
          <a:noFill/>
          <a:ln>
            <a:noFill/>
          </a:ln>
        </p:spPr>
      </p:pic>
      <p:pic>
        <p:nvPicPr>
          <p:cNvPr id="1719" name="Google Shape;1719;p277"/>
          <p:cNvPicPr preferRelativeResize="0"/>
          <p:nvPr/>
        </p:nvPicPr>
        <p:blipFill rotWithShape="1">
          <a:blip r:embed="rId4">
            <a:alphaModFix/>
          </a:blip>
          <a:srcRect b="0" l="10960" r="0" t="0"/>
          <a:stretch/>
        </p:blipFill>
        <p:spPr>
          <a:xfrm>
            <a:off x="0" y="0"/>
            <a:ext cx="4404325" cy="514349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78"/>
          <p:cNvSpPr txBox="1"/>
          <p:nvPr/>
        </p:nvSpPr>
        <p:spPr>
          <a:xfrm>
            <a:off x="4597450" y="468275"/>
            <a:ext cx="42276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 2</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rPr b="1" lang="es-419" sz="2900">
                <a:solidFill>
                  <a:schemeClr val="dk1"/>
                </a:solidFill>
                <a:latin typeface="DM Sans"/>
                <a:ea typeface="DM Sans"/>
                <a:cs typeface="DM Sans"/>
                <a:sym typeface="DM Sans"/>
              </a:rPr>
              <a:t>App email spa - enviar</a:t>
            </a:r>
            <a:endParaRPr b="1" sz="3300">
              <a:solidFill>
                <a:schemeClr val="dk1"/>
              </a:solidFill>
              <a:latin typeface="DM Sans"/>
              <a:ea typeface="DM Sans"/>
              <a:cs typeface="DM Sans"/>
              <a:sym typeface="DM Sans"/>
            </a:endParaRPr>
          </a:p>
        </p:txBody>
      </p:sp>
      <p:sp>
        <p:nvSpPr>
          <p:cNvPr id="1725" name="Google Shape;1725;p278"/>
          <p:cNvSpPr txBox="1"/>
          <p:nvPr/>
        </p:nvSpPr>
        <p:spPr>
          <a:xfrm>
            <a:off x="4571650" y="1456475"/>
            <a:ext cx="40650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250" u="sng">
                <a:solidFill>
                  <a:schemeClr val="hlink"/>
                </a:solidFill>
                <a:latin typeface="DM Sans"/>
                <a:ea typeface="DM Sans"/>
                <a:cs typeface="DM Sans"/>
                <a:sym typeface="DM Sans"/>
                <a:hlinkClick r:id="rId3"/>
              </a:rPr>
              <a:t>jsonplaceholder.typicode.com/posts</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Una vez confirmada la petición, instanciar un objeto </a:t>
            </a:r>
            <a:r>
              <a:rPr lang="es-419" sz="1250">
                <a:solidFill>
                  <a:schemeClr val="accent4"/>
                </a:solidFill>
                <a:latin typeface="DM Sans"/>
                <a:ea typeface="DM Sans"/>
                <a:cs typeface="DM Sans"/>
                <a:sym typeface="DM Sans"/>
              </a:rPr>
              <a:t>Email</a:t>
            </a:r>
            <a:r>
              <a:rPr lang="es-419" sz="1250">
                <a:latin typeface="DM Sans"/>
                <a:ea typeface="DM Sans"/>
                <a:cs typeface="DM Sans"/>
                <a:sym typeface="DM Sans"/>
              </a:rPr>
              <a:t>, y asociarlo a un array de emails, efectuando una salida de confirmación de envío al usuario.</a:t>
            </a:r>
            <a:endParaRPr sz="1250">
              <a:latin typeface="DM Sans"/>
              <a:ea typeface="DM Sans"/>
              <a:cs typeface="DM Sans"/>
              <a:sym typeface="DM Sans"/>
            </a:endParaRPr>
          </a:p>
        </p:txBody>
      </p:sp>
      <p:sp>
        <p:nvSpPr>
          <p:cNvPr id="1726" name="Google Shape;1726;p278"/>
          <p:cNvSpPr txBox="1"/>
          <p:nvPr/>
        </p:nvSpPr>
        <p:spPr>
          <a:xfrm>
            <a:off x="4571650" y="3372887"/>
            <a:ext cx="4065000" cy="12006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2</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La simulación del envío del mail, usando un POST con AJAX, nos permite codificar un comportamiento real de comunicación frontend-backend. Técnicamente, el email no se envía correctamente hasta que el backend confirme el envío.</a:t>
            </a:r>
            <a:endParaRPr sz="1100">
              <a:solidFill>
                <a:schemeClr val="accent4"/>
              </a:solidFill>
              <a:latin typeface="DM Sans"/>
              <a:ea typeface="DM Sans"/>
              <a:cs typeface="DM Sans"/>
              <a:sym typeface="DM Sans"/>
            </a:endParaRPr>
          </a:p>
        </p:txBody>
      </p:sp>
      <p:pic>
        <p:nvPicPr>
          <p:cNvPr id="1727" name="Google Shape;1727;p278" title="ícono de codertips"/>
          <p:cNvPicPr preferRelativeResize="0"/>
          <p:nvPr/>
        </p:nvPicPr>
        <p:blipFill>
          <a:blip r:embed="rId4">
            <a:alphaModFix/>
          </a:blip>
          <a:stretch>
            <a:fillRect/>
          </a:stretch>
        </p:blipFill>
        <p:spPr>
          <a:xfrm>
            <a:off x="4690747" y="3831307"/>
            <a:ext cx="283743" cy="283743"/>
          </a:xfrm>
          <a:prstGeom prst="rect">
            <a:avLst/>
          </a:prstGeom>
          <a:noFill/>
          <a:ln>
            <a:noFill/>
          </a:ln>
        </p:spPr>
      </p:pic>
      <p:pic>
        <p:nvPicPr>
          <p:cNvPr id="1728" name="Google Shape;1728;p278"/>
          <p:cNvPicPr preferRelativeResize="0"/>
          <p:nvPr/>
        </p:nvPicPr>
        <p:blipFill rotWithShape="1">
          <a:blip r:embed="rId5">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79"/>
          <p:cNvSpPr txBox="1"/>
          <p:nvPr/>
        </p:nvSpPr>
        <p:spPr>
          <a:xfrm>
            <a:off x="4597450" y="468263"/>
            <a:ext cx="40392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Actividad 3</a:t>
            </a:r>
            <a:endParaRPr b="1" sz="3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000">
                <a:solidFill>
                  <a:schemeClr val="dk1"/>
                </a:solidFill>
                <a:latin typeface="DM Sans"/>
                <a:ea typeface="DM Sans"/>
                <a:cs typeface="DM Sans"/>
                <a:sym typeface="DM Sans"/>
              </a:rPr>
              <a:t>App email spa - enviados</a:t>
            </a:r>
            <a:endParaRPr b="1" sz="3000">
              <a:solidFill>
                <a:schemeClr val="dk1"/>
              </a:solidFill>
              <a:latin typeface="DM Sans"/>
              <a:ea typeface="DM Sans"/>
              <a:cs typeface="DM Sans"/>
              <a:sym typeface="DM Sans"/>
            </a:endParaRPr>
          </a:p>
        </p:txBody>
      </p:sp>
      <p:sp>
        <p:nvSpPr>
          <p:cNvPr id="1734" name="Google Shape;1734;p279"/>
          <p:cNvSpPr txBox="1"/>
          <p:nvPr/>
        </p:nvSpPr>
        <p:spPr>
          <a:xfrm>
            <a:off x="4597450" y="1771338"/>
            <a:ext cx="40392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 </a:t>
            </a:r>
            <a:r>
              <a:rPr lang="es-419" sz="1150">
                <a:solidFill>
                  <a:schemeClr val="accent4"/>
                </a:solidFill>
                <a:latin typeface="DM Sans"/>
                <a:ea typeface="DM Sans"/>
                <a:cs typeface="DM Sans"/>
                <a:sym typeface="DM Sans"/>
              </a:rPr>
              <a:t>localstorage</a:t>
            </a:r>
            <a:r>
              <a:rPr lang="es-419" sz="1150">
                <a:latin typeface="DM Sans"/>
                <a:ea typeface="DM Sans"/>
                <a:cs typeface="DM Sans"/>
                <a:sym typeface="DM Sans"/>
              </a:rPr>
              <a:t>.</a:t>
            </a:r>
            <a:endParaRPr sz="1150">
              <a:highlight>
                <a:schemeClr val="accent6"/>
              </a:highlight>
              <a:latin typeface="DM Sans"/>
              <a:ea typeface="DM Sans"/>
              <a:cs typeface="DM Sans"/>
              <a:sym typeface="DM Sans"/>
            </a:endParaRPr>
          </a:p>
        </p:txBody>
      </p:sp>
      <p:sp>
        <p:nvSpPr>
          <p:cNvPr id="1735" name="Google Shape;1735;p279"/>
          <p:cNvSpPr txBox="1"/>
          <p:nvPr/>
        </p:nvSpPr>
        <p:spPr>
          <a:xfrm>
            <a:off x="4584550" y="3329500"/>
            <a:ext cx="4065000" cy="12621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3</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000">
              <a:solidFill>
                <a:schemeClr val="dk2"/>
              </a:solidFill>
              <a:latin typeface="DM Sans"/>
              <a:ea typeface="DM Sans"/>
              <a:cs typeface="DM Sans"/>
              <a:sym typeface="DM Sans"/>
            </a:endParaRPr>
          </a:p>
        </p:txBody>
      </p:sp>
      <p:pic>
        <p:nvPicPr>
          <p:cNvPr id="1736" name="Google Shape;1736;p279" title="ícono de codertips"/>
          <p:cNvPicPr preferRelativeResize="0"/>
          <p:nvPr/>
        </p:nvPicPr>
        <p:blipFill>
          <a:blip r:embed="rId3">
            <a:alphaModFix/>
          </a:blip>
          <a:stretch>
            <a:fillRect/>
          </a:stretch>
        </p:blipFill>
        <p:spPr>
          <a:xfrm>
            <a:off x="4717172" y="3818682"/>
            <a:ext cx="283743" cy="283743"/>
          </a:xfrm>
          <a:prstGeom prst="rect">
            <a:avLst/>
          </a:prstGeom>
          <a:noFill/>
          <a:ln>
            <a:noFill/>
          </a:ln>
        </p:spPr>
      </p:pic>
      <p:pic>
        <p:nvPicPr>
          <p:cNvPr id="1737" name="Google Shape;1737;p279"/>
          <p:cNvPicPr preferRelativeResize="0"/>
          <p:nvPr/>
        </p:nvPicPr>
        <p:blipFill rotWithShape="1">
          <a:blip r:embed="rId4">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80"/>
          <p:cNvSpPr txBox="1"/>
          <p:nvPr/>
        </p:nvSpPr>
        <p:spPr>
          <a:xfrm>
            <a:off x="4597500" y="468275"/>
            <a:ext cx="4071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 4</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App email spa - papelera</a:t>
            </a:r>
            <a:endParaRPr b="1" sz="2800">
              <a:solidFill>
                <a:schemeClr val="dk1"/>
              </a:solidFill>
              <a:latin typeface="DM Sans"/>
              <a:ea typeface="DM Sans"/>
              <a:cs typeface="DM Sans"/>
              <a:sym typeface="DM Sans"/>
            </a:endParaRPr>
          </a:p>
        </p:txBody>
      </p:sp>
      <p:sp>
        <p:nvSpPr>
          <p:cNvPr id="1743" name="Google Shape;1743;p280"/>
          <p:cNvSpPr txBox="1"/>
          <p:nvPr/>
        </p:nvSpPr>
        <p:spPr>
          <a:xfrm>
            <a:off x="4613400" y="1726550"/>
            <a:ext cx="40650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latin typeface="DM Sans"/>
                <a:ea typeface="DM Sans"/>
                <a:cs typeface="DM Sans"/>
                <a:sym typeface="DM Sans"/>
              </a:rPr>
              <a:t>En la interfaz de la actividad 3, agregar un botòn por cada email, el cual al presionarlo elimine la instancia del array de enviados, asociando el objeto a una colección “papelera”. Luego, renderizar una interfaz que permita visualizar los emails en papelera de la aplicación.</a:t>
            </a:r>
            <a:endParaRPr sz="1150">
              <a:latin typeface="DM Sans"/>
              <a:ea typeface="DM Sans"/>
              <a:cs typeface="DM Sans"/>
              <a:sym typeface="DM Sans"/>
            </a:endParaRPr>
          </a:p>
          <a:p>
            <a:pPr indent="0" lvl="0" marL="0" rtl="0" algn="l">
              <a:spcBef>
                <a:spcPts val="0"/>
              </a:spcBef>
              <a:spcAft>
                <a:spcPts val="0"/>
              </a:spcAft>
              <a:buNone/>
            </a:pPr>
            <a:r>
              <a:rPr lang="es-419" sz="1150">
                <a:latin typeface="DM Sans"/>
                <a:ea typeface="DM Sans"/>
                <a:cs typeface="DM Sans"/>
                <a:sym typeface="DM Sans"/>
              </a:rPr>
              <a:t>También podemos manejar una respuesta del servidor, realizando una petición DELETE con AJAX a la API de JSONPlaceholder (jsonplaceholder.typicode.com/posts/1), por cada email enviado a la papelera.</a:t>
            </a:r>
            <a:endParaRPr sz="1150">
              <a:latin typeface="DM Sans"/>
              <a:ea typeface="DM Sans"/>
              <a:cs typeface="DM Sans"/>
              <a:sym typeface="DM Sans"/>
            </a:endParaRPr>
          </a:p>
        </p:txBody>
      </p:sp>
      <p:sp>
        <p:nvSpPr>
          <p:cNvPr id="1744" name="Google Shape;1744;p280"/>
          <p:cNvSpPr txBox="1"/>
          <p:nvPr/>
        </p:nvSpPr>
        <p:spPr>
          <a:xfrm>
            <a:off x="4600500" y="3637312"/>
            <a:ext cx="4065000" cy="954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000">
                <a:solidFill>
                  <a:schemeClr val="dk1"/>
                </a:solidFill>
                <a:latin typeface="DM Sans"/>
                <a:ea typeface="DM Sans"/>
                <a:cs typeface="DM Sans"/>
                <a:sym typeface="DM Sans"/>
              </a:rPr>
              <a:t>Notas actividad 4</a:t>
            </a:r>
            <a:endParaRPr b="1" sz="1000">
              <a:solidFill>
                <a:schemeClr val="dk1"/>
              </a:solidFill>
              <a:latin typeface="DM Sans"/>
              <a:ea typeface="DM Sans"/>
              <a:cs typeface="DM Sans"/>
              <a:sym typeface="DM Sans"/>
            </a:endParaRPr>
          </a:p>
          <a:p>
            <a:pPr indent="0" lvl="0" marL="450000" rtl="0" algn="l">
              <a:spcBef>
                <a:spcPts val="0"/>
              </a:spcBef>
              <a:spcAft>
                <a:spcPts val="0"/>
              </a:spcAft>
              <a:buNone/>
            </a:pPr>
            <a:r>
              <a:rPr lang="es-419" sz="1000">
                <a:solidFill>
                  <a:schemeClr val="dk2"/>
                </a:solidFill>
                <a:latin typeface="DM Sans"/>
                <a:ea typeface="DM Sans"/>
                <a:cs typeface="DM Sans"/>
                <a:sym typeface="DM Sans"/>
              </a:rPr>
              <a:t>Con el método </a:t>
            </a:r>
            <a:r>
              <a:rPr lang="es-419" sz="1000">
                <a:solidFill>
                  <a:schemeClr val="accent4"/>
                </a:solidFill>
                <a:latin typeface="DM Sans"/>
                <a:ea typeface="DM Sans"/>
                <a:cs typeface="DM Sans"/>
                <a:sym typeface="DM Sans"/>
              </a:rPr>
              <a:t>$.ajax()</a:t>
            </a:r>
            <a:r>
              <a:rPr lang="es-419" sz="1000">
                <a:solidFill>
                  <a:schemeClr val="dk2"/>
                </a:solidFill>
                <a:latin typeface="DM Sans"/>
                <a:ea typeface="DM Sans"/>
                <a:cs typeface="DM Sans"/>
                <a:sym typeface="DM Sans"/>
              </a:rPr>
              <a:t> de jQuery, podemos simular la petición DELETE. Generalmente,  el pedido de eliminación al backend se presupone uno a uno, por lo cual hay que enviar el ID del elemento a eliminar en la ruta.</a:t>
            </a:r>
            <a:endParaRPr sz="1000">
              <a:solidFill>
                <a:schemeClr val="dk2"/>
              </a:solidFill>
              <a:latin typeface="DM Sans"/>
              <a:ea typeface="DM Sans"/>
              <a:cs typeface="DM Sans"/>
              <a:sym typeface="DM Sans"/>
            </a:endParaRPr>
          </a:p>
        </p:txBody>
      </p:sp>
      <p:pic>
        <p:nvPicPr>
          <p:cNvPr id="1745" name="Google Shape;1745;p280" title="ícono de codertips"/>
          <p:cNvPicPr preferRelativeResize="0"/>
          <p:nvPr/>
        </p:nvPicPr>
        <p:blipFill>
          <a:blip r:embed="rId3">
            <a:alphaModFix/>
          </a:blip>
          <a:stretch>
            <a:fillRect/>
          </a:stretch>
        </p:blipFill>
        <p:spPr>
          <a:xfrm>
            <a:off x="4717222" y="3972582"/>
            <a:ext cx="283743" cy="283743"/>
          </a:xfrm>
          <a:prstGeom prst="rect">
            <a:avLst/>
          </a:prstGeom>
          <a:noFill/>
          <a:ln>
            <a:noFill/>
          </a:ln>
        </p:spPr>
      </p:pic>
      <p:pic>
        <p:nvPicPr>
          <p:cNvPr id="1746" name="Google Shape;1746;p280"/>
          <p:cNvPicPr preferRelativeResize="0"/>
          <p:nvPr/>
        </p:nvPicPr>
        <p:blipFill rotWithShape="1">
          <a:blip r:embed="rId4">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81"/>
          <p:cNvSpPr txBox="1"/>
          <p:nvPr/>
        </p:nvSpPr>
        <p:spPr>
          <a:xfrm>
            <a:off x="4499650" y="468275"/>
            <a:ext cx="42108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 5</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App email spa - router</a:t>
            </a:r>
            <a:endParaRPr b="1" sz="2900">
              <a:solidFill>
                <a:schemeClr val="dk1"/>
              </a:solidFill>
              <a:latin typeface="DM Sans"/>
              <a:ea typeface="DM Sans"/>
              <a:cs typeface="DM Sans"/>
              <a:sym typeface="DM Sans"/>
            </a:endParaRPr>
          </a:p>
        </p:txBody>
      </p:sp>
      <p:sp>
        <p:nvSpPr>
          <p:cNvPr id="1752" name="Google Shape;1752;p281"/>
          <p:cNvSpPr txBox="1"/>
          <p:nvPr/>
        </p:nvSpPr>
        <p:spPr>
          <a:xfrm>
            <a:off x="4499650" y="3221800"/>
            <a:ext cx="4149900" cy="13698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usuario puede solicitar una u otra ruta, haciendo clic en distintas etiquetas enlaces de la aplicación. Recordemos que la estrategia que mostramos en clase es emplear el </a:t>
            </a:r>
            <a:r>
              <a:rPr lang="es-419" sz="1100">
                <a:solidFill>
                  <a:schemeClr val="accent4"/>
                </a:solidFill>
                <a:latin typeface="DM Sans"/>
                <a:ea typeface="DM Sans"/>
                <a:cs typeface="DM Sans"/>
                <a:sym typeface="DM Sans"/>
              </a:rPr>
              <a:t>hash(#)</a:t>
            </a:r>
            <a:r>
              <a:rPr lang="es-419" sz="1100">
                <a:solidFill>
                  <a:schemeClr val="dk2"/>
                </a:solidFill>
                <a:latin typeface="DM Sans"/>
                <a:ea typeface="DM Sans"/>
                <a:cs typeface="DM Sans"/>
                <a:sym typeface="DM Sans"/>
              </a:rPr>
              <a:t>, y detectar el evento </a:t>
            </a:r>
            <a:r>
              <a:rPr lang="es-419" sz="1100" u="sng">
                <a:solidFill>
                  <a:schemeClr val="hlink"/>
                </a:solidFill>
                <a:latin typeface="DM Sans"/>
                <a:ea typeface="DM Sans"/>
                <a:cs typeface="DM Sans"/>
                <a:sym typeface="DM Sans"/>
                <a:hlinkClick r:id="rId3"/>
              </a:rPr>
              <a:t>hashchange </a:t>
            </a:r>
            <a:r>
              <a:rPr lang="es-419" sz="1100">
                <a:solidFill>
                  <a:schemeClr val="dk2"/>
                </a:solidFill>
                <a:latin typeface="DM Sans"/>
                <a:ea typeface="DM Sans"/>
                <a:cs typeface="DM Sans"/>
                <a:sym typeface="DM Sans"/>
              </a:rPr>
              <a:t>para determinar la solicitud de cambio de ruta.</a:t>
            </a:r>
            <a:endParaRPr sz="1100">
              <a:solidFill>
                <a:schemeClr val="dk2"/>
              </a:solidFill>
              <a:latin typeface="DM Sans"/>
              <a:ea typeface="DM Sans"/>
              <a:cs typeface="DM Sans"/>
              <a:sym typeface="DM Sans"/>
            </a:endParaRPr>
          </a:p>
        </p:txBody>
      </p:sp>
      <p:pic>
        <p:nvPicPr>
          <p:cNvPr id="1753" name="Google Shape;1753;p281" title="ícono de codertips"/>
          <p:cNvPicPr preferRelativeResize="0"/>
          <p:nvPr/>
        </p:nvPicPr>
        <p:blipFill>
          <a:blip r:embed="rId4">
            <a:alphaModFix/>
          </a:blip>
          <a:stretch>
            <a:fillRect/>
          </a:stretch>
        </p:blipFill>
        <p:spPr>
          <a:xfrm>
            <a:off x="4597447" y="3764832"/>
            <a:ext cx="283743" cy="283743"/>
          </a:xfrm>
          <a:prstGeom prst="rect">
            <a:avLst/>
          </a:prstGeom>
          <a:noFill/>
          <a:ln>
            <a:noFill/>
          </a:ln>
        </p:spPr>
      </p:pic>
      <p:sp>
        <p:nvSpPr>
          <p:cNvPr id="1754" name="Google Shape;1754;p281"/>
          <p:cNvSpPr txBox="1"/>
          <p:nvPr/>
        </p:nvSpPr>
        <p:spPr>
          <a:xfrm>
            <a:off x="4499650" y="1456475"/>
            <a:ext cx="41499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latin typeface="DM Sans"/>
                <a:ea typeface="DM Sans"/>
                <a:cs typeface="DM Sans"/>
                <a:sym typeface="DM Sans"/>
              </a:rPr>
              <a:t>Programar el </a:t>
            </a:r>
            <a:r>
              <a:rPr lang="es-419" sz="1100">
                <a:solidFill>
                  <a:schemeClr val="accent4"/>
                </a:solidFill>
                <a:latin typeface="DM Sans"/>
                <a:ea typeface="DM Sans"/>
                <a:cs typeface="DM Sans"/>
                <a:sym typeface="DM Sans"/>
              </a:rPr>
              <a:t>router SPA</a:t>
            </a:r>
            <a:r>
              <a:rPr lang="es-419" sz="1100">
                <a:latin typeface="DM Sans"/>
                <a:ea typeface="DM Sans"/>
                <a:cs typeface="DM Sans"/>
                <a:sym typeface="DM Sans"/>
              </a:rPr>
              <a:t>, que permitirá al usuario utilizar una interfaz en función del la ruta de acceso. El comportamiento del router de esta aplicación se resume a:</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“enviar”, cuando el usuario solicite la ruta asociada a “enviar”.</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“enviados”, cuando el usuario solicite la ruta asociada a “enviados”.</a:t>
            </a:r>
            <a:endParaRPr sz="1100">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100">
                <a:latin typeface="DM Sans"/>
                <a:ea typeface="DM Sans"/>
                <a:cs typeface="DM Sans"/>
                <a:sym typeface="DM Sans"/>
              </a:rPr>
              <a:t>Renderizar interfaz “`papelera”, cuando el usuario solicite la ruta asociada a “papelera”.</a:t>
            </a:r>
            <a:endParaRPr sz="1100">
              <a:highlight>
                <a:schemeClr val="accent6"/>
              </a:highlight>
              <a:latin typeface="DM Sans"/>
              <a:ea typeface="DM Sans"/>
              <a:cs typeface="DM Sans"/>
              <a:sym typeface="DM Sans"/>
            </a:endParaRPr>
          </a:p>
        </p:txBody>
      </p:sp>
      <p:pic>
        <p:nvPicPr>
          <p:cNvPr id="1755" name="Google Shape;1755;p281"/>
          <p:cNvPicPr preferRelativeResize="0"/>
          <p:nvPr/>
        </p:nvPicPr>
        <p:blipFill>
          <a:blip r:embed="rId5">
            <a:alphaModFix/>
          </a:blip>
          <a:stretch>
            <a:fillRect/>
          </a:stretch>
        </p:blipFill>
        <p:spPr>
          <a:xfrm>
            <a:off x="7811413" y="4692275"/>
            <a:ext cx="1150750" cy="267575"/>
          </a:xfrm>
          <a:prstGeom prst="rect">
            <a:avLst/>
          </a:prstGeom>
          <a:noFill/>
          <a:ln>
            <a:noFill/>
          </a:ln>
        </p:spPr>
      </p:pic>
      <p:pic>
        <p:nvPicPr>
          <p:cNvPr id="1756" name="Google Shape;1756;p281"/>
          <p:cNvPicPr preferRelativeResize="0"/>
          <p:nvPr/>
        </p:nvPicPr>
        <p:blipFill rotWithShape="1">
          <a:blip r:embed="rId6">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2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8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pic>
        <p:nvPicPr>
          <p:cNvPr id="1767" name="Google Shape;1767;p28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68" name="Google Shape;1768;p283"/>
          <p:cNvSpPr txBox="1"/>
          <p:nvPr/>
        </p:nvSpPr>
        <p:spPr>
          <a:xfrm>
            <a:off x="475500" y="1752150"/>
            <a:ext cx="81930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84"/>
          <p:cNvSpPr txBox="1"/>
          <p:nvPr/>
        </p:nvSpPr>
        <p:spPr>
          <a:xfrm>
            <a:off x="475500" y="293850"/>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pic>
        <p:nvPicPr>
          <p:cNvPr id="1774" name="Google Shape;1774;p28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75" name="Google Shape;1775;p284"/>
          <p:cNvSpPr txBox="1"/>
          <p:nvPr/>
        </p:nvSpPr>
        <p:spPr>
          <a:xfrm>
            <a:off x="47550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76" name="Google Shape;1776;p2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285"/>
          <p:cNvSpPr txBox="1"/>
          <p:nvPr/>
        </p:nvSpPr>
        <p:spPr>
          <a:xfrm>
            <a:off x="475500" y="69575"/>
            <a:ext cx="8193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Solución propuesta Actividad 2</a:t>
            </a:r>
            <a:endParaRPr b="1" sz="3500">
              <a:solidFill>
                <a:schemeClr val="dk1"/>
              </a:solidFill>
              <a:latin typeface="DM Sans"/>
              <a:ea typeface="DM Sans"/>
              <a:cs typeface="DM Sans"/>
              <a:sym typeface="DM Sans"/>
            </a:endParaRPr>
          </a:p>
        </p:txBody>
      </p:sp>
      <p:pic>
        <p:nvPicPr>
          <p:cNvPr id="1782" name="Google Shape;1782;p28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83" name="Google Shape;1783;p285"/>
          <p:cNvSpPr txBox="1"/>
          <p:nvPr/>
        </p:nvSpPr>
        <p:spPr>
          <a:xfrm>
            <a:off x="475500" y="739175"/>
            <a:ext cx="81930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84" name="Google Shape;1784;p28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24"/>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515" name="Google Shape;515;p1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6" name="Google Shape;516;p124"/>
          <p:cNvSpPr txBox="1"/>
          <p:nvPr/>
        </p:nvSpPr>
        <p:spPr>
          <a:xfrm>
            <a:off x="636450" y="1585500"/>
            <a:ext cx="8133600" cy="314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opere sobre el DOM manejando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Es posible asociar más de un evento a un elemento y se pueden emplear función comunes, anónimas y arrow para los manejadores de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Cuando el usuario completa algún dato, por ejemplo cantidad de cuotas, se captura ese dato y se agregan elementos al DOM mediante JS.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Capturar la tecla ENTER para confirmar alguna acción.</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517" name="Google Shape;517;p12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18" name="Google Shape;518;p12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519" name="Google Shape;519;p124"/>
          <p:cNvGrpSpPr/>
          <p:nvPr/>
        </p:nvGrpSpPr>
        <p:grpSpPr>
          <a:xfrm>
            <a:off x="7964356" y="266054"/>
            <a:ext cx="702103" cy="660429"/>
            <a:chOff x="3137108" y="2467173"/>
            <a:chExt cx="738900" cy="738900"/>
          </a:xfrm>
        </p:grpSpPr>
        <p:sp>
          <p:nvSpPr>
            <p:cNvPr id="520" name="Google Shape;520;p12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12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8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pic>
        <p:nvPicPr>
          <p:cNvPr id="1790" name="Google Shape;1790;p28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791" name="Google Shape;1791;p28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792" name="Google Shape;1792;p28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793" name="Google Shape;1793;p28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94" name="Google Shape;1794;p28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87"/>
          <p:cNvSpPr txBox="1"/>
          <p:nvPr/>
        </p:nvSpPr>
        <p:spPr>
          <a:xfrm>
            <a:off x="475650" y="321750"/>
            <a:ext cx="8193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800">
                <a:solidFill>
                  <a:schemeClr val="dk1"/>
                </a:solidFill>
                <a:latin typeface="DM Sans"/>
                <a:ea typeface="DM Sans"/>
                <a:cs typeface="DM Sans"/>
                <a:sym typeface="DM Sans"/>
              </a:rPr>
              <a:t>Solución propuesta Actividad 4</a:t>
            </a:r>
            <a:endParaRPr b="1" sz="3800">
              <a:solidFill>
                <a:schemeClr val="dk1"/>
              </a:solidFill>
              <a:latin typeface="DM Sans"/>
              <a:ea typeface="DM Sans"/>
              <a:cs typeface="DM Sans"/>
              <a:sym typeface="DM Sans"/>
            </a:endParaRPr>
          </a:p>
        </p:txBody>
      </p:sp>
      <p:pic>
        <p:nvPicPr>
          <p:cNvPr id="1800" name="Google Shape;1800;p28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801" name="Google Shape;1801;p287"/>
          <p:cNvSpPr txBox="1"/>
          <p:nvPr/>
        </p:nvSpPr>
        <p:spPr>
          <a:xfrm>
            <a:off x="475650" y="1032750"/>
            <a:ext cx="81930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2" name="Google Shape;1802;p28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88"/>
          <p:cNvSpPr txBox="1"/>
          <p:nvPr/>
        </p:nvSpPr>
        <p:spPr>
          <a:xfrm>
            <a:off x="68484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5</a:t>
            </a:r>
            <a:endParaRPr b="1" sz="2400">
              <a:solidFill>
                <a:schemeClr val="dk1"/>
              </a:solidFill>
              <a:latin typeface="DM Sans"/>
              <a:ea typeface="DM Sans"/>
              <a:cs typeface="DM Sans"/>
              <a:sym typeface="DM Sans"/>
            </a:endParaRPr>
          </a:p>
        </p:txBody>
      </p:sp>
      <p:sp>
        <p:nvSpPr>
          <p:cNvPr id="1808" name="Google Shape;1808;p288"/>
          <p:cNvSpPr txBox="1"/>
          <p:nvPr/>
        </p:nvSpPr>
        <p:spPr>
          <a:xfrm>
            <a:off x="0" y="0"/>
            <a:ext cx="68484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prepend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&lt;nav&gt;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href="#/enviar"          class="button"&gt;ENVIAR&lt;/a&gt;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href="#/enviados" class="button"&gt;ENVIADOS&lt;/a&gt; </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&lt;a href="#/papelera" class="button"&gt;PAPELERA&lt;/a&gt;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E7EE98"/>
                </a:solidFill>
                <a:latin typeface="Courier New"/>
                <a:ea typeface="Courier New"/>
                <a:cs typeface="Courier New"/>
                <a:sym typeface="Courier New"/>
              </a:rPr>
              <a:t>                    &lt;/nav&gt;`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body</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append</a:t>
            </a:r>
            <a:r>
              <a:rPr lang="es-419" sz="8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id="app" style="height: 1000px;"&gt;&lt;/div&gt;`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//FUNCIONES PARA OBTENER Y GENERAR LA RUTA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location</a:t>
            </a:r>
            <a:r>
              <a:rPr lang="es-419" sz="850">
                <a:solidFill>
                  <a:srgbClr val="F6F6F4"/>
                </a:solidFill>
                <a:latin typeface="Courier New"/>
                <a:ea typeface="Courier New"/>
                <a:cs typeface="Courier New"/>
                <a:sym typeface="Courier New"/>
              </a:rPr>
              <a:t>.hash.</a:t>
            </a:r>
            <a:r>
              <a:rPr lang="es-419" sz="850">
                <a:solidFill>
                  <a:srgbClr val="62E884"/>
                </a:solidFill>
                <a:latin typeface="Courier New"/>
                <a:ea typeface="Courier New"/>
                <a:cs typeface="Courier New"/>
                <a:sym typeface="Courier New"/>
              </a:rPr>
              <a:t>slice</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1</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toLowerCase</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find</a:t>
            </a:r>
            <a:r>
              <a:rPr lang="es-419" sz="850">
                <a:solidFill>
                  <a:srgbClr val="F6F6F4"/>
                </a:solidFill>
                <a:latin typeface="Courier New"/>
                <a:ea typeface="Courier New"/>
                <a:cs typeface="Courier New"/>
                <a:sym typeface="Courier New"/>
              </a:rPr>
              <a:t>(</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r</a:t>
            </a:r>
            <a:r>
              <a:rPr lang="es-419" sz="850">
                <a:solidFill>
                  <a:srgbClr val="F6F6F4"/>
                </a:solidFill>
                <a:latin typeface="Courier New"/>
                <a:ea typeface="Courier New"/>
                <a:cs typeface="Courier New"/>
                <a:sym typeface="Courier New"/>
              </a:rPr>
              <a:t>.path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i="1" lang="es-419" sz="850">
                <a:solidFill>
                  <a:srgbClr val="FFB86C"/>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undefined</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00">
                <a:solidFill>
                  <a:srgbClr val="7B7F8B"/>
                </a:solidFill>
                <a:latin typeface="Courier New"/>
                <a:ea typeface="Courier New"/>
                <a:cs typeface="Courier New"/>
                <a:sym typeface="Courier New"/>
              </a:rPr>
              <a:t>//FUNCION ROUTER</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=&gt;</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//OBTENER RUTA ACTUAL</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parseLocation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const</a:t>
            </a:r>
            <a:r>
              <a:rPr lang="es-419" sz="850">
                <a:solidFill>
                  <a:srgbClr val="F6F6F4"/>
                </a:solidFill>
                <a:latin typeface="Courier New"/>
                <a:ea typeface="Courier New"/>
                <a:cs typeface="Courier New"/>
                <a:sym typeface="Courier New"/>
              </a:rPr>
              <a:t> {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findActionByPath</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path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routes</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600">
                <a:solidFill>
                  <a:srgbClr val="7B7F8B"/>
                </a:solidFill>
                <a:latin typeface="Courier New"/>
                <a:ea typeface="Courier New"/>
                <a:cs typeface="Courier New"/>
                <a:sym typeface="Courier New"/>
              </a:rPr>
              <a:t>// LLAMAMOS AL MÈTODO CORRESPONDIENTE PARA LA ACCIÒN ENCONTRADA</a:t>
            </a:r>
            <a:endParaRPr sz="6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switch</a:t>
            </a:r>
            <a:r>
              <a:rPr lang="es-419" sz="850">
                <a:solidFill>
                  <a:srgbClr val="F6F6F4"/>
                </a:solidFill>
                <a:latin typeface="Courier New"/>
                <a:ea typeface="Courier New"/>
                <a:cs typeface="Courier New"/>
                <a:sym typeface="Courier New"/>
              </a:rPr>
              <a:t> (</a:t>
            </a:r>
            <a:r>
              <a:rPr lang="es-419" sz="850">
                <a:solidFill>
                  <a:srgbClr val="BF9EEE"/>
                </a:solidFill>
                <a:latin typeface="Courier New"/>
                <a:ea typeface="Courier New"/>
                <a:cs typeface="Courier New"/>
                <a:sym typeface="Courier New"/>
              </a:rPr>
              <a:t>action</a:t>
            </a: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enviar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enviarRender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listar</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enviadosRender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case</a:t>
            </a:r>
            <a:r>
              <a:rPr lang="es-419" sz="850">
                <a:solidFill>
                  <a:srgbClr val="F6F6F4"/>
                </a:solidFill>
                <a:latin typeface="Courier New"/>
                <a:ea typeface="Courier New"/>
                <a:cs typeface="Courier New"/>
                <a:sym typeface="Courier New"/>
              </a:rPr>
              <a:t> </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eliminados</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eliminadosRender</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default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#app</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html</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ERROR 404 - PAGINA NO ENCONTRADA</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break</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LA CARGA DE LA VENTANA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load</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650">
                <a:solidFill>
                  <a:srgbClr val="7B7F8B"/>
                </a:solidFill>
                <a:latin typeface="Courier New"/>
                <a:ea typeface="Courier New"/>
                <a:cs typeface="Courier New"/>
                <a:sym typeface="Courier New"/>
              </a:rPr>
              <a:t>//CADA VEZ QUE SE DETECTA UN CAMBIO EN EL HASH  SE LLAMA A LA FUNCION ROUTER</a:t>
            </a:r>
            <a:endParaRPr sz="6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62E88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window</a:t>
            </a:r>
            <a:r>
              <a:rPr lang="es-419" sz="850">
                <a:solidFill>
                  <a:srgbClr val="F6F6F4"/>
                </a:solidFill>
                <a:latin typeface="Courier New"/>
                <a:ea typeface="Courier New"/>
                <a:cs typeface="Courier New"/>
                <a:sym typeface="Courier New"/>
              </a:rPr>
              <a:t>).</a:t>
            </a:r>
            <a:r>
              <a:rPr lang="es-419" sz="850">
                <a:solidFill>
                  <a:srgbClr val="62E884"/>
                </a:solidFill>
                <a:latin typeface="Courier New"/>
                <a:ea typeface="Courier New"/>
                <a:cs typeface="Courier New"/>
                <a:sym typeface="Courier New"/>
              </a:rPr>
              <a:t>on</a:t>
            </a:r>
            <a:r>
              <a:rPr lang="es-419" sz="850">
                <a:solidFill>
                  <a:srgbClr val="F6F6F4"/>
                </a:solidFill>
                <a:latin typeface="Courier New"/>
                <a:ea typeface="Courier New"/>
                <a:cs typeface="Courier New"/>
                <a:sym typeface="Courier New"/>
              </a:rPr>
              <a:t>(</a:t>
            </a:r>
            <a:r>
              <a:rPr lang="es-419" sz="850">
                <a:solidFill>
                  <a:srgbClr val="DEE492"/>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hashchange</a:t>
            </a:r>
            <a:r>
              <a:rPr lang="es-419" sz="850">
                <a:solidFill>
                  <a:srgbClr val="DEE492"/>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 </a:t>
            </a:r>
            <a:r>
              <a:rPr lang="es-419" sz="850">
                <a:solidFill>
                  <a:srgbClr val="F286C4"/>
                </a:solidFill>
                <a:latin typeface="Courier New"/>
                <a:ea typeface="Courier New"/>
                <a:cs typeface="Courier New"/>
                <a:sym typeface="Courier New"/>
              </a:rPr>
              <a:t>function</a:t>
            </a:r>
            <a:r>
              <a:rPr lang="es-419" sz="850">
                <a:solidFill>
                  <a:srgbClr val="F6F6F4"/>
                </a:solidFill>
                <a:latin typeface="Courier New"/>
                <a:ea typeface="Courier New"/>
                <a:cs typeface="Courier New"/>
                <a:sym typeface="Courier New"/>
              </a:rPr>
              <a:t> () {</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    </a:t>
            </a:r>
            <a:r>
              <a:rPr lang="es-419" sz="850">
                <a:solidFill>
                  <a:srgbClr val="62E884"/>
                </a:solidFill>
                <a:latin typeface="Courier New"/>
                <a:ea typeface="Courier New"/>
                <a:cs typeface="Courier New"/>
                <a:sym typeface="Courier New"/>
              </a:rPr>
              <a:t>router</a:t>
            </a:r>
            <a:r>
              <a:rPr lang="es-419" sz="850">
                <a:solidFill>
                  <a:srgbClr val="F6F6F4"/>
                </a:solidFill>
                <a:latin typeface="Courier New"/>
                <a:ea typeface="Courier New"/>
                <a:cs typeface="Courier New"/>
                <a:sym typeface="Courier New"/>
              </a:rPr>
              <a:t>();</a:t>
            </a:r>
            <a:endParaRPr sz="8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850">
                <a:solidFill>
                  <a:srgbClr val="F6F6F4"/>
                </a:solidFill>
                <a:latin typeface="Courier New"/>
                <a:ea typeface="Courier New"/>
                <a:cs typeface="Courier New"/>
                <a:sym typeface="Courier New"/>
              </a:rPr>
              <a:t>});</a:t>
            </a:r>
            <a:endParaRPr sz="1100">
              <a:solidFill>
                <a:srgbClr val="FFFFFF"/>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Operadores avanzados</a:t>
            </a:r>
            <a:endParaRPr b="1" sz="4000">
              <a:solidFill>
                <a:schemeClr val="dk1"/>
              </a:solidFill>
              <a:latin typeface="DM Sans"/>
              <a:ea typeface="DM Sans"/>
              <a:cs typeface="DM Sans"/>
              <a:sym typeface="DM Sans"/>
            </a:endParaRPr>
          </a:p>
        </p:txBody>
      </p:sp>
      <p:sp>
        <p:nvSpPr>
          <p:cNvPr id="527" name="Google Shape;527;p12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12</a:t>
            </a:r>
            <a:endParaRPr sz="16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08"/>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8"/>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8"/>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¿Qué es el  Workbook?</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354" name="Google Shape;354;p108"/>
          <p:cNvSpPr txBox="1"/>
          <p:nvPr/>
        </p:nvSpPr>
        <p:spPr>
          <a:xfrm>
            <a:off x="457725" y="1644200"/>
            <a:ext cx="5651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Creamos este espacio para que puedas afianzar, potenciar y poner en práctica los saberes adquiridos en clase.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Aquí encontrarás </a:t>
            </a:r>
            <a:r>
              <a:rPr b="1" lang="es-419" sz="1350">
                <a:latin typeface="DM Sans"/>
                <a:ea typeface="DM Sans"/>
                <a:cs typeface="DM Sans"/>
                <a:sym typeface="DM Sans"/>
              </a:rPr>
              <a:t>siete instancias</a:t>
            </a:r>
            <a:r>
              <a:rPr lang="es-419" sz="1350">
                <a:latin typeface="DM Sans"/>
                <a:ea typeface="DM Sans"/>
                <a:cs typeface="DM Sans"/>
                <a:sym typeface="DM Sans"/>
              </a:rPr>
              <a:t> que se relacionan con diversos contenidos abordados en el curso.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Estas actividades se desarrollan de manera </a:t>
            </a:r>
            <a:r>
              <a:rPr b="1" lang="es-419" sz="1350">
                <a:latin typeface="DM Sans"/>
                <a:ea typeface="DM Sans"/>
                <a:cs typeface="DM Sans"/>
                <a:sym typeface="DM Sans"/>
              </a:rPr>
              <a:t>asincrónica </a:t>
            </a:r>
            <a:r>
              <a:rPr lang="es-419" sz="1350">
                <a:latin typeface="DM Sans"/>
                <a:ea typeface="DM Sans"/>
                <a:cs typeface="DM Sans"/>
                <a:sym typeface="DM Sans"/>
              </a:rPr>
              <a:t>y </a:t>
            </a:r>
            <a:r>
              <a:rPr b="1" lang="es-419" sz="1350" u="sng">
                <a:latin typeface="DM Sans"/>
                <a:ea typeface="DM Sans"/>
                <a:cs typeface="DM Sans"/>
                <a:sym typeface="DM Sans"/>
              </a:rPr>
              <a:t>no son entregables ni obligatorias.</a:t>
            </a:r>
            <a:r>
              <a:rPr lang="es-419" sz="1350">
                <a:latin typeface="DM Sans"/>
                <a:ea typeface="DM Sans"/>
                <a:cs typeface="DM Sans"/>
                <a:sym typeface="DM Sans"/>
              </a:rPr>
              <a:t> </a:t>
            </a:r>
            <a:r>
              <a:rPr b="1" lang="es-419" sz="1350">
                <a:latin typeface="DM Sans"/>
                <a:ea typeface="DM Sans"/>
                <a:cs typeface="DM Sans"/>
                <a:sym typeface="DM Sans"/>
              </a:rPr>
              <a:t>Sin embargo, su resolución es fundamental para la construcción del proyecto final. Te recomendamos que las realices.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sz="1350">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355" name="Google Shape;355;p108"/>
          <p:cNvGrpSpPr/>
          <p:nvPr/>
        </p:nvGrpSpPr>
        <p:grpSpPr>
          <a:xfrm>
            <a:off x="6728956" y="728729"/>
            <a:ext cx="702103" cy="660429"/>
            <a:chOff x="3137108" y="2467173"/>
            <a:chExt cx="738900" cy="738900"/>
          </a:xfrm>
        </p:grpSpPr>
        <p:sp>
          <p:nvSpPr>
            <p:cNvPr id="356" name="Google Shape;356;p10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10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358" name="Google Shape;358;p108"/>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26"/>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Optimizando el proyecto final</a:t>
            </a:r>
            <a:endParaRPr b="1" sz="4000">
              <a:solidFill>
                <a:schemeClr val="dk1"/>
              </a:solidFill>
              <a:latin typeface="DM Sans"/>
              <a:ea typeface="DM Sans"/>
              <a:cs typeface="DM Sans"/>
              <a:sym typeface="DM Sans"/>
            </a:endParaRPr>
          </a:p>
        </p:txBody>
      </p:sp>
      <p:pic>
        <p:nvPicPr>
          <p:cNvPr id="533" name="Google Shape;533;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34" name="Google Shape;534;p126"/>
          <p:cNvSpPr txBox="1"/>
          <p:nvPr/>
        </p:nvSpPr>
        <p:spPr>
          <a:xfrm>
            <a:off x="457725" y="2082900"/>
            <a:ext cx="7919700" cy="306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Optimizarás tu proyecto final a través de la puesta en práctica de lo visto en esta clase según sea conveniente en cada caso.</a:t>
            </a:r>
            <a:endParaRPr sz="1200">
              <a:solidFill>
                <a:schemeClr val="dk1"/>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Operador Ternario / AND / OR. Busca estructuras condicionales simples en tu proyecto y simplifícalas utilizando operador ternario u operadores lógicos AND y OR.</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Optimización. Con lo visto en clase, optimiza la asignación condicional de variables.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Desestructuración. Aplica la desestructuración según corresponda para recuperar propiedades de objetos con claridad y rapidez.</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419" sz="1200">
                <a:solidFill>
                  <a:schemeClr val="dk1"/>
                </a:solidFill>
                <a:latin typeface="DM Sans"/>
                <a:ea typeface="DM Sans"/>
                <a:cs typeface="DM Sans"/>
                <a:sym typeface="DM Sans"/>
              </a:rPr>
              <a:t>Spread. Usa el operador spread para replicar objetos o arrays o, también, para mejorar la lógica de tus funciones.</a:t>
            </a:r>
            <a:endParaRPr sz="1250">
              <a:solidFill>
                <a:schemeClr val="dk1"/>
              </a:solidFill>
              <a:latin typeface="DM Sans"/>
              <a:ea typeface="DM Sans"/>
              <a:cs typeface="DM Sans"/>
              <a:sym typeface="DM Sans"/>
            </a:endParaRPr>
          </a:p>
          <a:p>
            <a:pPr indent="0" lvl="0" marL="0" rtl="0" algn="l">
              <a:spcBef>
                <a:spcPts val="800"/>
              </a:spcBef>
              <a:spcAft>
                <a:spcPts val="0"/>
              </a:spcAft>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535" name="Google Shape;535;p12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36" name="Google Shape;536;p12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grpSp>
        <p:nvGrpSpPr>
          <p:cNvPr id="537" name="Google Shape;537;p126"/>
          <p:cNvGrpSpPr/>
          <p:nvPr/>
        </p:nvGrpSpPr>
        <p:grpSpPr>
          <a:xfrm>
            <a:off x="7964356" y="266054"/>
            <a:ext cx="702103" cy="660429"/>
            <a:chOff x="3137108" y="2467173"/>
            <a:chExt cx="738900" cy="738900"/>
          </a:xfrm>
        </p:grpSpPr>
        <p:sp>
          <p:nvSpPr>
            <p:cNvPr id="538" name="Google Shape;538;p12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12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2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Librerías</a:t>
            </a:r>
            <a:endParaRPr b="1" sz="4000">
              <a:solidFill>
                <a:schemeClr val="dk1"/>
              </a:solidFill>
              <a:latin typeface="DM Sans"/>
              <a:ea typeface="DM Sans"/>
              <a:cs typeface="DM Sans"/>
              <a:sym typeface="DM Sans"/>
            </a:endParaRPr>
          </a:p>
        </p:txBody>
      </p:sp>
      <p:sp>
        <p:nvSpPr>
          <p:cNvPr id="545" name="Google Shape;545;p1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13</a:t>
            </a:r>
            <a:endParaRPr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8"/>
          <p:cNvSpPr txBox="1"/>
          <p:nvPr/>
        </p:nvSpPr>
        <p:spPr>
          <a:xfrm>
            <a:off x="457725" y="708138"/>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Incorporando librerías</a:t>
            </a:r>
            <a:endParaRPr b="1" sz="4000">
              <a:solidFill>
                <a:schemeClr val="dk1"/>
              </a:solidFill>
              <a:latin typeface="DM Sans"/>
              <a:ea typeface="DM Sans"/>
              <a:cs typeface="DM Sans"/>
              <a:sym typeface="DM Sans"/>
            </a:endParaRPr>
          </a:p>
        </p:txBody>
      </p:sp>
      <p:pic>
        <p:nvPicPr>
          <p:cNvPr id="551" name="Google Shape;551;p12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2" name="Google Shape;552;p128"/>
          <p:cNvSpPr txBox="1"/>
          <p:nvPr/>
        </p:nvSpPr>
        <p:spPr>
          <a:xfrm>
            <a:off x="457725" y="1289300"/>
            <a:ext cx="8504400" cy="380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250">
                <a:solidFill>
                  <a:schemeClr val="dk1"/>
                </a:solidFill>
                <a:latin typeface="DM Sans"/>
                <a:ea typeface="DM Sans"/>
                <a:cs typeface="DM Sans"/>
                <a:sym typeface="DM Sans"/>
              </a:rPr>
              <a:t>Consigna</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Con lo visto en clase, incorpora al menos una librería a tu proyecto, brindándole un uso relevante. Si lo ves necesario, también es válida la opción de investigar por tu cuenta e integrar una librería diferente a las vistas en clase. Cualquiera sea tu elección de librería, justifica tu decisión.</a:t>
            </a:r>
            <a:endParaRPr sz="12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rPr b="1" lang="es-419" sz="1250">
                <a:solidFill>
                  <a:schemeClr val="dk1"/>
                </a:solidFill>
                <a:latin typeface="DM Sans"/>
                <a:ea typeface="DM Sans"/>
                <a:cs typeface="DM Sans"/>
                <a:sym typeface="DM Sans"/>
              </a:rPr>
              <a:t>Aspectos a incluir</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Incorporar una librería al proyecto de manera coherente, cuya aplicación se torne significativa para tu proyecto.</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Justificá tu elección según la naturaleza de tu proyecto y la utilidad que la librería seleccionada pueda tener en él. </a:t>
            </a:r>
            <a:endParaRPr sz="1250">
              <a:solidFill>
                <a:schemeClr val="dk1"/>
              </a:solidFill>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Ejemplo</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Algunas pistas 😎 Para lograr coherencia entre la librería seleccionada y el proyecto, deberás pensar en su aplicación real. Supongamos:</a:t>
            </a:r>
            <a:endParaRPr sz="1250" u="sng">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Trabajo con fechas, en este caso lo más útil sería elegir librería Luxon 📆</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Trabajo con alert, entonces lo más coherente sería tomar Toastify o Sweet Alert 🚨</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1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050">
              <a:solidFill>
                <a:schemeClr val="dk1"/>
              </a:solidFill>
              <a:highlight>
                <a:schemeClr val="accent6"/>
              </a:highlight>
              <a:latin typeface="DM Sans"/>
              <a:ea typeface="DM Sans"/>
              <a:cs typeface="DM Sans"/>
              <a:sym typeface="DM Sans"/>
            </a:endParaRPr>
          </a:p>
        </p:txBody>
      </p:sp>
      <p:sp>
        <p:nvSpPr>
          <p:cNvPr id="553" name="Google Shape;553;p128"/>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54" name="Google Shape;554;p128"/>
          <p:cNvSpPr/>
          <p:nvPr/>
        </p:nvSpPr>
        <p:spPr>
          <a:xfrm>
            <a:off x="580075" y="267300"/>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grpSp>
        <p:nvGrpSpPr>
          <p:cNvPr id="555" name="Google Shape;555;p128"/>
          <p:cNvGrpSpPr/>
          <p:nvPr/>
        </p:nvGrpSpPr>
        <p:grpSpPr>
          <a:xfrm>
            <a:off x="7964356" y="266054"/>
            <a:ext cx="702103" cy="660429"/>
            <a:chOff x="3137108" y="2467173"/>
            <a:chExt cx="738900" cy="738900"/>
          </a:xfrm>
        </p:grpSpPr>
        <p:sp>
          <p:nvSpPr>
            <p:cNvPr id="556" name="Google Shape;556;p12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128"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Ajax &amp; Fetch</a:t>
            </a:r>
            <a:endParaRPr b="1" sz="4000">
              <a:solidFill>
                <a:schemeClr val="dk1"/>
              </a:solidFill>
              <a:latin typeface="DM Sans"/>
              <a:ea typeface="DM Sans"/>
              <a:cs typeface="DM Sans"/>
              <a:sym typeface="DM Sans"/>
            </a:endParaRPr>
          </a:p>
        </p:txBody>
      </p:sp>
      <p:sp>
        <p:nvSpPr>
          <p:cNvPr id="563" name="Google Shape;563;p1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15</a:t>
            </a:r>
            <a:endParaRPr sz="16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30"/>
          <p:cNvSpPr txBox="1"/>
          <p:nvPr/>
        </p:nvSpPr>
        <p:spPr>
          <a:xfrm>
            <a:off x="580075" y="7861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Fetch en tu proyecto</a:t>
            </a:r>
            <a:endParaRPr b="1" sz="4000">
              <a:solidFill>
                <a:schemeClr val="dk1"/>
              </a:solidFill>
              <a:latin typeface="DM Sans"/>
              <a:ea typeface="DM Sans"/>
              <a:cs typeface="DM Sans"/>
              <a:sym typeface="DM Sans"/>
            </a:endParaRPr>
          </a:p>
        </p:txBody>
      </p:sp>
      <p:pic>
        <p:nvPicPr>
          <p:cNvPr id="569" name="Google Shape;569;p1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0" name="Google Shape;570;p130"/>
          <p:cNvSpPr txBox="1"/>
          <p:nvPr/>
        </p:nvSpPr>
        <p:spPr>
          <a:xfrm>
            <a:off x="580075" y="1438750"/>
            <a:ext cx="8444100" cy="353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250">
                <a:solidFill>
                  <a:schemeClr val="dk1"/>
                </a:solidFill>
                <a:latin typeface="DM Sans"/>
                <a:ea typeface="DM Sans"/>
                <a:cs typeface="DM Sans"/>
                <a:sym typeface="DM Sans"/>
              </a:rPr>
              <a:t>Consigna</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Utiliza fetch() para cargar datos en tu aplicación de forma asincrónica.</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Puedes consumir una API que ofrezca recursos relevantes para tu app </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O bien,</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Crea un archivo .JSON y carga los datos de tu app usando fetch y una ruta relativa.</a:t>
            </a:r>
            <a:endParaRPr sz="1250">
              <a:solidFill>
                <a:schemeClr val="dk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b="1" lang="es-419" sz="1250">
                <a:solidFill>
                  <a:schemeClr val="dk1"/>
                </a:solidFill>
                <a:latin typeface="DM Sans"/>
                <a:ea typeface="DM Sans"/>
                <a:cs typeface="DM Sans"/>
                <a:sym typeface="DM Sans"/>
              </a:rPr>
              <a:t>Aspectos a incluir</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realice peticiones http usando fetch.</a:t>
            </a:r>
            <a:endParaRPr sz="1250">
              <a:solidFill>
                <a:schemeClr val="dk1"/>
              </a:solidFill>
              <a:latin typeface="DM Sans"/>
              <a:ea typeface="DM Sans"/>
              <a:cs typeface="DM Sans"/>
              <a:sym typeface="DM Sans"/>
            </a:endParaRPr>
          </a:p>
          <a:p>
            <a:pPr indent="0" lvl="0" marL="0" rtl="0" algn="l">
              <a:spcBef>
                <a:spcPts val="800"/>
              </a:spcBef>
              <a:spcAft>
                <a:spcPts val="0"/>
              </a:spcAft>
              <a:buNone/>
            </a:pPr>
            <a:r>
              <a:rPr b="1" lang="es-419" sz="1250">
                <a:solidFill>
                  <a:schemeClr val="dk1"/>
                </a:solidFill>
                <a:latin typeface="DM Sans"/>
                <a:ea typeface="DM Sans"/>
                <a:cs typeface="DM Sans"/>
                <a:sym typeface="DM Sans"/>
              </a:rPr>
              <a:t>Ejemplo:</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Escribir los datos de tus productos en venta en un archivo .json y cargarlo en el inicio usando fetch()</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Si tengo una app sobre películas y series, armar mi catálogo consultando una API que envíe datos sobre ésto.</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Si trabajo con un formulario, al hacer submit puedo hacer una petición POST a alguna API de emails para enviar correos (ej,</a:t>
            </a:r>
            <a:r>
              <a:rPr lang="es-419" sz="1250">
                <a:solidFill>
                  <a:srgbClr val="9E9E9E"/>
                </a:solidFill>
                <a:latin typeface="DM Sans"/>
                <a:ea typeface="DM Sans"/>
                <a:cs typeface="DM Sans"/>
                <a:sym typeface="DM Sans"/>
              </a:rPr>
              <a:t> </a:t>
            </a:r>
            <a:r>
              <a:rPr lang="es-419" sz="1250" u="sng">
                <a:solidFill>
                  <a:schemeClr val="accent5"/>
                </a:solidFill>
                <a:latin typeface="DM Sans"/>
                <a:ea typeface="DM Sans"/>
                <a:cs typeface="DM Sans"/>
                <a:sym typeface="DM Sans"/>
                <a:hlinkClick r:id="rId4">
                  <a:extLst>
                    <a:ext uri="{A12FA001-AC4F-418D-AE19-62706E023703}">
                      <ahyp:hlinkClr val="tx"/>
                    </a:ext>
                  </a:extLst>
                </a:hlinkClick>
              </a:rPr>
              <a:t>Email JS</a:t>
            </a:r>
            <a:r>
              <a:rPr lang="es-419" sz="1250">
                <a:solidFill>
                  <a:srgbClr val="9E9E9E"/>
                </a:solidFill>
                <a:latin typeface="DM Sans"/>
                <a:ea typeface="DM Sans"/>
                <a:cs typeface="DM Sans"/>
                <a:sym typeface="DM Sans"/>
              </a:rPr>
              <a:t>)</a:t>
            </a:r>
            <a:endParaRPr sz="1150">
              <a:solidFill>
                <a:schemeClr val="dk1"/>
              </a:solidFill>
              <a:latin typeface="DM Sans"/>
              <a:ea typeface="DM Sans"/>
              <a:cs typeface="DM Sans"/>
              <a:sym typeface="DM Sans"/>
            </a:endParaRPr>
          </a:p>
          <a:p>
            <a:pPr indent="0" lvl="0" marL="0" rtl="0" algn="l">
              <a:spcBef>
                <a:spcPts val="800"/>
              </a:spcBef>
              <a:spcAft>
                <a:spcPts val="0"/>
              </a:spcAft>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050">
              <a:highlight>
                <a:schemeClr val="accent6"/>
              </a:highlight>
              <a:latin typeface="DM Sans"/>
              <a:ea typeface="DM Sans"/>
              <a:cs typeface="DM Sans"/>
              <a:sym typeface="DM Sans"/>
            </a:endParaRPr>
          </a:p>
        </p:txBody>
      </p:sp>
      <p:sp>
        <p:nvSpPr>
          <p:cNvPr id="571" name="Google Shape;571;p130"/>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72" name="Google Shape;572;p130"/>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grpSp>
        <p:nvGrpSpPr>
          <p:cNvPr id="573" name="Google Shape;573;p130"/>
          <p:cNvGrpSpPr/>
          <p:nvPr/>
        </p:nvGrpSpPr>
        <p:grpSpPr>
          <a:xfrm>
            <a:off x="7964356" y="266054"/>
            <a:ext cx="702103" cy="660429"/>
            <a:chOff x="3137108" y="2467173"/>
            <a:chExt cx="738900" cy="738900"/>
          </a:xfrm>
        </p:grpSpPr>
        <p:sp>
          <p:nvSpPr>
            <p:cNvPr id="574" name="Google Shape;574;p13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30"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31"/>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581" name="Google Shape;581;p131"/>
          <p:cNvGrpSpPr/>
          <p:nvPr/>
        </p:nvGrpSpPr>
        <p:grpSpPr>
          <a:xfrm>
            <a:off x="7978551" y="153998"/>
            <a:ext cx="738900" cy="738900"/>
            <a:chOff x="473351" y="619523"/>
            <a:chExt cx="738900" cy="738900"/>
          </a:xfrm>
        </p:grpSpPr>
        <p:sp>
          <p:nvSpPr>
            <p:cNvPr id="582" name="Google Shape;582;p13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13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4" name="Google Shape;584;p131"/>
          <p:cNvSpPr txBox="1"/>
          <p:nvPr/>
        </p:nvSpPr>
        <p:spPr>
          <a:xfrm>
            <a:off x="691625" y="1777100"/>
            <a:ext cx="7287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 continuación encontrarás otra serie de actividades para seguir practicando. Luego de cada consigna tienes disponible la resolución. </a:t>
            </a:r>
            <a:endParaRPr sz="2200">
              <a:latin typeface="DM Sans"/>
              <a:ea typeface="DM Sans"/>
              <a:cs typeface="DM Sans"/>
              <a:sym typeface="DM Sans"/>
            </a:endParaRPr>
          </a:p>
          <a:p>
            <a:pPr indent="0" lvl="0" marL="0" rtl="0" algn="l">
              <a:spcBef>
                <a:spcPts val="0"/>
              </a:spcBef>
              <a:spcAft>
                <a:spcPts val="0"/>
              </a:spcAft>
              <a:buNone/>
            </a:pPr>
            <a:r>
              <a:t/>
            </a:r>
            <a:endParaRPr sz="2200">
              <a:latin typeface="DM Sans"/>
              <a:ea typeface="DM Sans"/>
              <a:cs typeface="DM Sans"/>
              <a:sym typeface="DM Sans"/>
            </a:endParaRPr>
          </a:p>
          <a:p>
            <a:pPr indent="0" lvl="0" marL="0" rtl="0" algn="l">
              <a:spcBef>
                <a:spcPts val="0"/>
              </a:spcBef>
              <a:spcAft>
                <a:spcPts val="0"/>
              </a:spcAft>
              <a:buNone/>
            </a:pPr>
            <a:r>
              <a:rPr lang="es-419" sz="2200">
                <a:latin typeface="DM Sans"/>
                <a:ea typeface="DM Sans"/>
                <a:cs typeface="DM Sans"/>
                <a:sym typeface="DM Sans"/>
              </a:rPr>
              <a:t>En caso de que lo necesites, también cuentas con los scripts dentro de la carpeta 📂“Ejemplos de actividades”</a:t>
            </a:r>
            <a:endParaRPr sz="220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32"/>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Sobre las actividades extra</a:t>
            </a:r>
            <a:endParaRPr b="1" sz="4000">
              <a:solidFill>
                <a:schemeClr val="dk1"/>
              </a:solidFill>
              <a:latin typeface="DM Sans"/>
              <a:ea typeface="DM Sans"/>
              <a:cs typeface="DM Sans"/>
              <a:sym typeface="DM Sans"/>
            </a:endParaRPr>
          </a:p>
        </p:txBody>
      </p:sp>
      <p:sp>
        <p:nvSpPr>
          <p:cNvPr id="590" name="Google Shape;590;p132"/>
          <p:cNvSpPr txBox="1"/>
          <p:nvPr/>
        </p:nvSpPr>
        <p:spPr>
          <a:xfrm>
            <a:off x="475500"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Actividades:</a:t>
            </a:r>
            <a:r>
              <a:rPr lang="es-419" sz="1250">
                <a:solidFill>
                  <a:schemeClr val="dk1"/>
                </a:solidFill>
                <a:latin typeface="DM Sans"/>
                <a:ea typeface="DM Sans"/>
                <a:cs typeface="DM Sans"/>
                <a:sym typeface="DM Sans"/>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sz="1250" u="sng">
                <a:solidFill>
                  <a:schemeClr val="hlink"/>
                </a:solidFill>
                <a:latin typeface="DM Sans"/>
                <a:ea typeface="DM Sans"/>
                <a:cs typeface="DM Sans"/>
                <a:sym typeface="DM Sans"/>
                <a:hlinkClick r:id="rId3"/>
              </a:rPr>
              <a:t>historias de usuario</a:t>
            </a:r>
            <a:r>
              <a:rPr lang="es-419"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b="1" lang="es-419" sz="1250">
                <a:solidFill>
                  <a:schemeClr val="dk1"/>
                </a:solidFill>
                <a:highlight>
                  <a:srgbClr val="EAFF6A"/>
                </a:highlight>
                <a:latin typeface="DM Sans"/>
                <a:ea typeface="DM Sans"/>
                <a:cs typeface="DM Sans"/>
                <a:sym typeface="DM Sans"/>
              </a:rPr>
              <a:t>Notas:</a:t>
            </a:r>
            <a:r>
              <a:rPr lang="es-419" sz="1250">
                <a:solidFill>
                  <a:schemeClr val="dk1"/>
                </a:solidFill>
                <a:latin typeface="DM Sans"/>
                <a:ea typeface="DM Sans"/>
                <a:cs typeface="DM Sans"/>
                <a:sym typeface="DM Sans"/>
              </a:rPr>
              <a:t> cada actividad presenta una nota, la cual nos brinda más información o tips para desarrollar la actividad (nota: modo hardcore hacer el booklet sin leer las notas).</a:t>
            </a:r>
            <a:endParaRPr sz="1250">
              <a:latin typeface="DM Sans"/>
              <a:ea typeface="DM Sans"/>
              <a:cs typeface="DM Sans"/>
              <a:sym typeface="DM Sans"/>
            </a:endParaRPr>
          </a:p>
        </p:txBody>
      </p:sp>
      <p:sp>
        <p:nvSpPr>
          <p:cNvPr id="591" name="Google Shape;591;p132"/>
          <p:cNvSpPr txBox="1"/>
          <p:nvPr/>
        </p:nvSpPr>
        <p:spPr>
          <a:xfrm>
            <a:off x="4529725" y="1584275"/>
            <a:ext cx="3834600" cy="293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50">
                <a:solidFill>
                  <a:schemeClr val="dk1"/>
                </a:solidFill>
                <a:highlight>
                  <a:srgbClr val="EAFF6A"/>
                </a:highlight>
                <a:latin typeface="DM Sans"/>
                <a:ea typeface="DM Sans"/>
                <a:cs typeface="DM Sans"/>
                <a:sym typeface="DM Sans"/>
              </a:rPr>
              <a:t>Resoluciones propuestas:</a:t>
            </a:r>
            <a:r>
              <a:rPr lang="es-419" sz="1250">
                <a:solidFill>
                  <a:schemeClr val="dk1"/>
                </a:solidFill>
                <a:latin typeface="DM Sans"/>
                <a:ea typeface="DM Sans"/>
                <a:cs typeface="DM Sans"/>
                <a:sym typeface="DM Sans"/>
              </a:rPr>
              <a:t> encontrarás las resoluciones para que las compares con tus propias soluciones. Es propuesta por que </a:t>
            </a:r>
            <a:r>
              <a:rPr b="1" lang="es-419" sz="1250">
                <a:solidFill>
                  <a:schemeClr val="dk1"/>
                </a:solidFill>
                <a:latin typeface="DM Sans"/>
                <a:ea typeface="DM Sans"/>
                <a:cs typeface="DM Sans"/>
                <a:sym typeface="DM Sans"/>
              </a:rPr>
              <a:t>no es perfecta</a:t>
            </a:r>
            <a:r>
              <a:rPr lang="es-419" sz="1250">
                <a:solidFill>
                  <a:schemeClr val="dk1"/>
                </a:solidFill>
                <a:latin typeface="DM Sans"/>
                <a:ea typeface="DM Sans"/>
                <a:cs typeface="DM Sans"/>
                <a:sym typeface="DM Sans"/>
              </a:rPr>
              <a:t>, en desarrollo de software ninguna solución es infalible, y mucho depende del contexto, por lo cual si tu resolución presenta un funcionalidad  similar o mejor a la propuesta en el booklet, ¡felicidades, resolviste la actividad!.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b="1" lang="es-419" sz="1250">
                <a:solidFill>
                  <a:schemeClr val="dk1"/>
                </a:solidFill>
                <a:highlight>
                  <a:srgbClr val="EAFF6A"/>
                </a:highlight>
                <a:latin typeface="DM Sans"/>
                <a:ea typeface="DM Sans"/>
                <a:cs typeface="DM Sans"/>
                <a:sym typeface="DM Sans"/>
              </a:rPr>
              <a:t>Scripts:</a:t>
            </a:r>
            <a:r>
              <a:rPr lang="es-419" sz="1250">
                <a:solidFill>
                  <a:schemeClr val="dk1"/>
                </a:solidFill>
                <a:latin typeface="DM Sans"/>
                <a:ea typeface="DM Sans"/>
                <a:cs typeface="DM Sans"/>
                <a:sym typeface="DM Sans"/>
              </a:rPr>
              <a:t> por cada actividad, contamos con un script de referencia, con el cual puedes comparar si lo que codificaste es similar a la funcionalidad esperada.</a:t>
            </a:r>
            <a:endParaRPr b="1" sz="1250">
              <a:solidFill>
                <a:schemeClr val="dk1"/>
              </a:solidFill>
              <a:highlight>
                <a:srgbClr val="EAFF6A"/>
              </a:highlight>
              <a:latin typeface="DM Sans"/>
              <a:ea typeface="DM Sans"/>
              <a:cs typeface="DM Sans"/>
              <a:sym typeface="DM Sans"/>
            </a:endParaRPr>
          </a:p>
        </p:txBody>
      </p:sp>
      <p:sp>
        <p:nvSpPr>
          <p:cNvPr id="592" name="Google Shape;592;p132"/>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Podemos identificar los elementos que componen el booklet en:</a:t>
            </a:r>
            <a:endParaRPr sz="12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33"/>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598" name="Google Shape;598;p133"/>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1</a:t>
            </a:r>
            <a:endParaRPr sz="1600">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35"/>
          <p:cNvSpPr txBox="1"/>
          <p:nvPr/>
        </p:nvSpPr>
        <p:spPr>
          <a:xfrm>
            <a:off x="4597450" y="3609525"/>
            <a:ext cx="4065000" cy="738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Es posible que los valores de nombre, apellido y edad sean de otra persona a elección.</a:t>
            </a:r>
            <a:endParaRPr sz="1200">
              <a:solidFill>
                <a:srgbClr val="595959"/>
              </a:solidFill>
              <a:latin typeface="DM Sans"/>
              <a:ea typeface="DM Sans"/>
              <a:cs typeface="DM Sans"/>
              <a:sym typeface="DM Sans"/>
            </a:endParaRPr>
          </a:p>
        </p:txBody>
      </p:sp>
      <p:grpSp>
        <p:nvGrpSpPr>
          <p:cNvPr id="609" name="Google Shape;609;p135"/>
          <p:cNvGrpSpPr/>
          <p:nvPr/>
        </p:nvGrpSpPr>
        <p:grpSpPr>
          <a:xfrm>
            <a:off x="4626401" y="3746322"/>
            <a:ext cx="465285" cy="465285"/>
            <a:chOff x="4202550" y="994173"/>
            <a:chExt cx="738900" cy="738900"/>
          </a:xfrm>
        </p:grpSpPr>
        <p:sp>
          <p:nvSpPr>
            <p:cNvPr id="610" name="Google Shape;610;p135"/>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11" name="Google Shape;611;p135"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612" name="Google Shape;612;p135"/>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Homero</a:t>
            </a:r>
            <a:endParaRPr b="1" sz="3400">
              <a:solidFill>
                <a:schemeClr val="dk1"/>
              </a:solidFill>
              <a:latin typeface="DM Sans"/>
              <a:ea typeface="DM Sans"/>
              <a:cs typeface="DM Sans"/>
              <a:sym typeface="DM Sans"/>
            </a:endParaRPr>
          </a:p>
        </p:txBody>
      </p:sp>
      <p:sp>
        <p:nvSpPr>
          <p:cNvPr id="613" name="Google Shape;613;p135"/>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tres (3) variables para asignar el nombre, apellido y edad de Homero, respectivamente. Es indistinto el empleo de </a:t>
            </a:r>
            <a:r>
              <a:rPr lang="es-419" sz="1350">
                <a:solidFill>
                  <a:schemeClr val="accent4"/>
                </a:solidFill>
                <a:latin typeface="DM Sans"/>
                <a:ea typeface="DM Sans"/>
                <a:cs typeface="DM Sans"/>
                <a:sym typeface="DM Sans"/>
              </a:rPr>
              <a:t>var</a:t>
            </a:r>
            <a:r>
              <a:rPr lang="es-419" sz="1350">
                <a:latin typeface="DM Sans"/>
                <a:ea typeface="DM Sans"/>
                <a:cs typeface="DM Sans"/>
                <a:sym typeface="DM Sans"/>
              </a:rPr>
              <a:t> o </a:t>
            </a:r>
            <a:r>
              <a:rPr lang="es-419" sz="1350">
                <a:solidFill>
                  <a:schemeClr val="accent4"/>
                </a:solidFill>
                <a:latin typeface="DM Sans"/>
                <a:ea typeface="DM Sans"/>
                <a:cs typeface="DM Sans"/>
                <a:sym typeface="DM Sans"/>
              </a:rPr>
              <a:t>let </a:t>
            </a:r>
            <a:r>
              <a:rPr lang="es-419" sz="1350">
                <a:latin typeface="DM Sans"/>
                <a:ea typeface="DM Sans"/>
                <a:cs typeface="DM Sans"/>
                <a:sym typeface="DM Sans"/>
              </a:rPr>
              <a:t>en la declaración.</a:t>
            </a:r>
            <a:endParaRPr sz="1350">
              <a:latin typeface="DM Sans"/>
              <a:ea typeface="DM Sans"/>
              <a:cs typeface="DM Sans"/>
              <a:sym typeface="DM Sans"/>
            </a:endParaRPr>
          </a:p>
        </p:txBody>
      </p:sp>
      <p:pic>
        <p:nvPicPr>
          <p:cNvPr id="614" name="Google Shape;614;p135"/>
          <p:cNvPicPr preferRelativeResize="0"/>
          <p:nvPr/>
        </p:nvPicPr>
        <p:blipFill>
          <a:blip r:embed="rId4">
            <a:alphaModFix/>
          </a:blip>
          <a:stretch>
            <a:fillRect/>
          </a:stretch>
        </p:blipFill>
        <p:spPr>
          <a:xfrm>
            <a:off x="0" y="0"/>
            <a:ext cx="3297374" cy="5143500"/>
          </a:xfrm>
          <a:prstGeom prst="rect">
            <a:avLst/>
          </a:prstGeom>
          <a:noFill/>
          <a:ln>
            <a:noFill/>
          </a:ln>
        </p:spPr>
      </p:pic>
      <p:sp>
        <p:nvSpPr>
          <p:cNvPr id="615" name="Google Shape;615;p13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16" name="Google Shape;616;p135"/>
          <p:cNvPicPr preferRelativeResize="0"/>
          <p:nvPr/>
        </p:nvPicPr>
        <p:blipFill rotWithShape="1">
          <a:blip r:embed="rId5">
            <a:alphaModFix/>
          </a:blip>
          <a:srcRect b="0" l="25233" r="27891" t="0"/>
          <a:stretch/>
        </p:blipFill>
        <p:spPr>
          <a:xfrm>
            <a:off x="0" y="0"/>
            <a:ext cx="428624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09"/>
          <p:cNvSpPr txBox="1"/>
          <p:nvPr/>
        </p:nvSpPr>
        <p:spPr>
          <a:xfrm>
            <a:off x="541575" y="703525"/>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Extra</a:t>
            </a:r>
            <a:endParaRPr b="1" sz="4000">
              <a:solidFill>
                <a:schemeClr val="dk1"/>
              </a:solidFill>
              <a:latin typeface="DM Sans"/>
              <a:ea typeface="DM Sans"/>
              <a:cs typeface="DM Sans"/>
              <a:sym typeface="DM Sans"/>
            </a:endParaRPr>
          </a:p>
        </p:txBody>
      </p:sp>
      <p:grpSp>
        <p:nvGrpSpPr>
          <p:cNvPr id="364" name="Google Shape;364;p109"/>
          <p:cNvGrpSpPr/>
          <p:nvPr/>
        </p:nvGrpSpPr>
        <p:grpSpPr>
          <a:xfrm>
            <a:off x="7978551" y="153998"/>
            <a:ext cx="738900" cy="738900"/>
            <a:chOff x="473351" y="619523"/>
            <a:chExt cx="738900" cy="738900"/>
          </a:xfrm>
        </p:grpSpPr>
        <p:sp>
          <p:nvSpPr>
            <p:cNvPr id="365" name="Google Shape;365;p10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109"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7" name="Google Shape;367;p109"/>
          <p:cNvSpPr txBox="1"/>
          <p:nvPr/>
        </p:nvSpPr>
        <p:spPr>
          <a:xfrm>
            <a:off x="691625" y="1777100"/>
            <a:ext cx="7287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latin typeface="DM Sans"/>
                <a:ea typeface="DM Sans"/>
                <a:cs typeface="DM Sans"/>
                <a:sym typeface="DM Sans"/>
              </a:rPr>
              <a:t>Además de las actividades recomendadas y relacionadas directamente con el Proyecto Final, encontrarás otra sección pensada para ofrecerte más instancias de repaso.</a:t>
            </a:r>
            <a:endParaRPr sz="2200">
              <a:latin typeface="DM Sans"/>
              <a:ea typeface="DM Sans"/>
              <a:cs typeface="DM Sans"/>
              <a:sym typeface="DM Sans"/>
            </a:endParaRPr>
          </a:p>
          <a:p>
            <a:pPr indent="0" lvl="0" marL="0" rtl="0" algn="l">
              <a:spcBef>
                <a:spcPts val="0"/>
              </a:spcBef>
              <a:spcAft>
                <a:spcPts val="0"/>
              </a:spcAft>
              <a:buNone/>
            </a:pPr>
            <a:r>
              <a:t/>
            </a:r>
            <a:endParaRPr sz="2200">
              <a:latin typeface="DM Sans"/>
              <a:ea typeface="DM Sans"/>
              <a:cs typeface="DM Sans"/>
              <a:sym typeface="DM Sans"/>
            </a:endParaRPr>
          </a:p>
          <a:p>
            <a:pPr indent="0" lvl="0" marL="0" rtl="0" algn="l">
              <a:spcBef>
                <a:spcPts val="0"/>
              </a:spcBef>
              <a:spcAft>
                <a:spcPts val="0"/>
              </a:spcAft>
              <a:buNone/>
            </a:pPr>
            <a:r>
              <a:rPr b="1" lang="es-419" sz="2200">
                <a:latin typeface="DM Sans"/>
                <a:ea typeface="DM Sans"/>
                <a:cs typeface="DM Sans"/>
                <a:sym typeface="DM Sans"/>
              </a:rPr>
              <a:t>¡Recuerda que la práctica hace al maestro! 😎</a:t>
            </a:r>
            <a:endParaRPr b="1" sz="220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36"/>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Ciudades</a:t>
            </a:r>
            <a:endParaRPr b="1" sz="3400">
              <a:solidFill>
                <a:schemeClr val="dk1"/>
              </a:solidFill>
              <a:latin typeface="DM Sans"/>
              <a:ea typeface="DM Sans"/>
              <a:cs typeface="DM Sans"/>
              <a:sym typeface="DM Sans"/>
            </a:endParaRPr>
          </a:p>
        </p:txBody>
      </p:sp>
      <p:sp>
        <p:nvSpPr>
          <p:cNvPr id="622" name="Google Shape;622;p136"/>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Crear cinco (5) variables constantes, asignando a cada una de ellas diferentes nombres de ciudades. Generalmente, dichas variables se declaran con </a:t>
            </a:r>
            <a:r>
              <a:rPr lang="es-419" sz="1350">
                <a:solidFill>
                  <a:schemeClr val="accent4"/>
                </a:solidFill>
                <a:latin typeface="DM Sans"/>
                <a:ea typeface="DM Sans"/>
                <a:cs typeface="DM Sans"/>
                <a:sym typeface="DM Sans"/>
              </a:rPr>
              <a:t>const</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623" name="Google Shape;623;p136"/>
          <p:cNvPicPr preferRelativeResize="0"/>
          <p:nvPr/>
        </p:nvPicPr>
        <p:blipFill>
          <a:blip r:embed="rId3">
            <a:alphaModFix/>
          </a:blip>
          <a:stretch>
            <a:fillRect/>
          </a:stretch>
        </p:blipFill>
        <p:spPr>
          <a:xfrm>
            <a:off x="0" y="0"/>
            <a:ext cx="3297374" cy="5143500"/>
          </a:xfrm>
          <a:prstGeom prst="rect">
            <a:avLst/>
          </a:prstGeom>
          <a:noFill/>
          <a:ln>
            <a:noFill/>
          </a:ln>
        </p:spPr>
      </p:pic>
      <p:sp>
        <p:nvSpPr>
          <p:cNvPr id="624" name="Google Shape;624;p13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25" name="Google Shape;625;p136"/>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Recordemos que el nombre de las variables es a elección, aunque es preferible escoger aquellos que permitan identificar fácilmente el significado del dato asignado a la variable</a:t>
            </a:r>
            <a:endParaRPr sz="1200">
              <a:solidFill>
                <a:schemeClr val="dk2"/>
              </a:solidFill>
              <a:latin typeface="DM Sans"/>
              <a:ea typeface="DM Sans"/>
              <a:cs typeface="DM Sans"/>
              <a:sym typeface="DM Sans"/>
            </a:endParaRPr>
          </a:p>
        </p:txBody>
      </p:sp>
      <p:pic>
        <p:nvPicPr>
          <p:cNvPr id="626" name="Google Shape;626;p136"/>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pic>
        <p:nvPicPr>
          <p:cNvPr id="627" name="Google Shape;627;p136" title="ícono de codertips"/>
          <p:cNvPicPr preferRelativeResize="0"/>
          <p:nvPr/>
        </p:nvPicPr>
        <p:blipFill>
          <a:blip r:embed="rId5">
            <a:alphaModFix/>
          </a:blip>
          <a:stretch>
            <a:fillRect/>
          </a:stretch>
        </p:blipFill>
        <p:spPr>
          <a:xfrm>
            <a:off x="4690747" y="3645669"/>
            <a:ext cx="283743" cy="28374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37"/>
          <p:cNvSpPr txBox="1"/>
          <p:nvPr/>
        </p:nvSpPr>
        <p:spPr>
          <a:xfrm>
            <a:off x="459745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Carnet</a:t>
            </a:r>
            <a:endParaRPr b="1" sz="3400">
              <a:solidFill>
                <a:schemeClr val="dk1"/>
              </a:solidFill>
              <a:latin typeface="DM Sans"/>
              <a:ea typeface="DM Sans"/>
              <a:cs typeface="DM Sans"/>
              <a:sym typeface="DM Sans"/>
            </a:endParaRPr>
          </a:p>
        </p:txBody>
      </p:sp>
      <p:sp>
        <p:nvSpPr>
          <p:cNvPr id="633" name="Google Shape;633;p137"/>
          <p:cNvSpPr txBox="1"/>
          <p:nvPr/>
        </p:nvSpPr>
        <p:spPr>
          <a:xfrm>
            <a:off x="4597450" y="1998538"/>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Declarar variables para representar la información de un carnet de conducir.</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concatenarlas y asignar el resultado de la operación a una variable denominada carnet.</a:t>
            </a:r>
            <a:endParaRPr sz="1350">
              <a:latin typeface="DM Sans"/>
              <a:ea typeface="DM Sans"/>
              <a:cs typeface="DM Sans"/>
              <a:sym typeface="DM Sans"/>
            </a:endParaRPr>
          </a:p>
        </p:txBody>
      </p:sp>
      <p:sp>
        <p:nvSpPr>
          <p:cNvPr id="634" name="Google Shape;634;p13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35" name="Google Shape;635;p137"/>
          <p:cNvSpPr txBox="1"/>
          <p:nvPr/>
        </p:nvSpPr>
        <p:spPr>
          <a:xfrm>
            <a:off x="4597450" y="3055425"/>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Definir la cantidad de variables y el valor de cada una, según se prefiera. La cadena asignada a carnet debería contener al menos el nombre, la dirección, y el país de la persona dueña del carnet.</a:t>
            </a:r>
            <a:endParaRPr sz="1200">
              <a:solidFill>
                <a:schemeClr val="dk2"/>
              </a:solidFill>
              <a:latin typeface="DM Sans"/>
              <a:ea typeface="DM Sans"/>
              <a:cs typeface="DM Sans"/>
              <a:sym typeface="DM Sans"/>
            </a:endParaRPr>
          </a:p>
        </p:txBody>
      </p:sp>
      <p:pic>
        <p:nvPicPr>
          <p:cNvPr id="636" name="Google Shape;636;p137"/>
          <p:cNvPicPr preferRelativeResize="0"/>
          <p:nvPr/>
        </p:nvPicPr>
        <p:blipFill>
          <a:blip r:embed="rId3">
            <a:alphaModFix/>
          </a:blip>
          <a:stretch>
            <a:fillRect/>
          </a:stretch>
        </p:blipFill>
        <p:spPr>
          <a:xfrm>
            <a:off x="149575" y="1300950"/>
            <a:ext cx="4312049" cy="2838033"/>
          </a:xfrm>
          <a:prstGeom prst="rect">
            <a:avLst/>
          </a:prstGeom>
          <a:noFill/>
          <a:ln>
            <a:noFill/>
          </a:ln>
        </p:spPr>
      </p:pic>
      <p:pic>
        <p:nvPicPr>
          <p:cNvPr id="637" name="Google Shape;637;p137" title="ícono de codertips"/>
          <p:cNvPicPr preferRelativeResize="0"/>
          <p:nvPr/>
        </p:nvPicPr>
        <p:blipFill>
          <a:blip r:embed="rId4">
            <a:alphaModFix/>
          </a:blip>
          <a:stretch>
            <a:fillRect/>
          </a:stretch>
        </p:blipFill>
        <p:spPr>
          <a:xfrm>
            <a:off x="4717172" y="3560044"/>
            <a:ext cx="283743" cy="2837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38"/>
          <p:cNvSpPr txBox="1"/>
          <p:nvPr/>
        </p:nvSpPr>
        <p:spPr>
          <a:xfrm>
            <a:off x="4597450" y="810175"/>
            <a:ext cx="40710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personas</a:t>
            </a:r>
            <a:endParaRPr b="1" sz="3400">
              <a:solidFill>
                <a:schemeClr val="dk1"/>
              </a:solidFill>
              <a:latin typeface="DM Sans"/>
              <a:ea typeface="DM Sans"/>
              <a:cs typeface="DM Sans"/>
              <a:sym typeface="DM Sans"/>
            </a:endParaRPr>
          </a:p>
        </p:txBody>
      </p:sp>
      <p:sp>
        <p:nvSpPr>
          <p:cNvPr id="643" name="Google Shape;643;p138"/>
          <p:cNvSpPr txBox="1"/>
          <p:nvPr/>
        </p:nvSpPr>
        <p:spPr>
          <a:xfrm>
            <a:off x="4597450" y="2380575"/>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cinco (5) nombres pertenecientes a integrantes de una familia. Luego, concatenar dichas entradas y efectuar una salida por alerta.</a:t>
            </a:r>
            <a:endParaRPr sz="1350">
              <a:latin typeface="DM Sans"/>
              <a:ea typeface="DM Sans"/>
              <a:cs typeface="DM Sans"/>
              <a:sym typeface="DM Sans"/>
            </a:endParaRPr>
          </a:p>
        </p:txBody>
      </p:sp>
      <p:sp>
        <p:nvSpPr>
          <p:cNvPr id="644" name="Google Shape;644;p13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45" name="Google Shape;645;p138"/>
          <p:cNvSpPr txBox="1"/>
          <p:nvPr/>
        </p:nvSpPr>
        <p:spPr>
          <a:xfrm>
            <a:off x="4600450" y="3396387"/>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Usamos prompt() para solicitar datos al usuario. Es posible solicitar y asignar valores a distintas variables de forma consecutiva. </a:t>
            </a:r>
            <a:endParaRPr sz="1200">
              <a:solidFill>
                <a:schemeClr val="dk2"/>
              </a:solidFill>
              <a:latin typeface="DM Sans"/>
              <a:ea typeface="DM Sans"/>
              <a:cs typeface="DM Sans"/>
              <a:sym typeface="DM Sans"/>
            </a:endParaRPr>
          </a:p>
        </p:txBody>
      </p:sp>
      <p:pic>
        <p:nvPicPr>
          <p:cNvPr id="646" name="Google Shape;646;p138"/>
          <p:cNvPicPr preferRelativeResize="0"/>
          <p:nvPr/>
        </p:nvPicPr>
        <p:blipFill rotWithShape="1">
          <a:blip r:embed="rId3">
            <a:alphaModFix/>
          </a:blip>
          <a:srcRect b="0" l="22133" r="25823" t="0"/>
          <a:stretch/>
        </p:blipFill>
        <p:spPr>
          <a:xfrm>
            <a:off x="0" y="0"/>
            <a:ext cx="4461624" cy="5143500"/>
          </a:xfrm>
          <a:prstGeom prst="rect">
            <a:avLst/>
          </a:prstGeom>
          <a:noFill/>
          <a:ln>
            <a:noFill/>
          </a:ln>
        </p:spPr>
      </p:pic>
      <p:pic>
        <p:nvPicPr>
          <p:cNvPr id="647" name="Google Shape;647;p138" title="ícono de codertips"/>
          <p:cNvPicPr preferRelativeResize="0"/>
          <p:nvPr/>
        </p:nvPicPr>
        <p:blipFill>
          <a:blip r:embed="rId4">
            <a:alphaModFix/>
          </a:blip>
          <a:stretch>
            <a:fillRect/>
          </a:stretch>
        </p:blipFill>
        <p:spPr>
          <a:xfrm>
            <a:off x="4717172" y="3716207"/>
            <a:ext cx="283743" cy="2837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39"/>
          <p:cNvSpPr txBox="1"/>
          <p:nvPr/>
        </p:nvSpPr>
        <p:spPr>
          <a:xfrm>
            <a:off x="4717175" y="795088"/>
            <a:ext cx="39513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Descuentos</a:t>
            </a:r>
            <a:endParaRPr b="1" sz="3400">
              <a:solidFill>
                <a:schemeClr val="dk1"/>
              </a:solidFill>
              <a:latin typeface="DM Sans"/>
              <a:ea typeface="DM Sans"/>
              <a:cs typeface="DM Sans"/>
              <a:sym typeface="DM Sans"/>
            </a:endParaRPr>
          </a:p>
        </p:txBody>
      </p:sp>
      <p:sp>
        <p:nvSpPr>
          <p:cNvPr id="653" name="Google Shape;653;p139"/>
          <p:cNvSpPr txBox="1"/>
          <p:nvPr/>
        </p:nvSpPr>
        <p:spPr>
          <a:xfrm>
            <a:off x="4732607" y="1921884"/>
            <a:ext cx="392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uno o más precios.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efectuar un descuento en porcentajes (20%, 30%, etcétera) sobre los valores ingresados, y realizar una salida.</a:t>
            </a:r>
            <a:endParaRPr sz="1350">
              <a:latin typeface="DM Sans"/>
              <a:ea typeface="DM Sans"/>
              <a:cs typeface="DM Sans"/>
              <a:sym typeface="DM Sans"/>
            </a:endParaRPr>
          </a:p>
        </p:txBody>
      </p:sp>
      <p:sp>
        <p:nvSpPr>
          <p:cNvPr id="654" name="Google Shape;654;p13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655" name="Google Shape;655;p139"/>
          <p:cNvSpPr txBox="1"/>
          <p:nvPr/>
        </p:nvSpPr>
        <p:spPr>
          <a:xfrm>
            <a:off x="4720087" y="3055417"/>
            <a:ext cx="39456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descuento es la resta de un monto sobre el precio inicial. Buscamos calcular el porcentaje sobre dicho precio y restarlo, por ejemplo: si el precio es 100, el 20% es 20, entonces el descuento es 100-20 = 80</a:t>
            </a:r>
            <a:endParaRPr sz="1200">
              <a:solidFill>
                <a:schemeClr val="dk2"/>
              </a:solidFill>
              <a:latin typeface="DM Sans"/>
              <a:ea typeface="DM Sans"/>
              <a:cs typeface="DM Sans"/>
              <a:sym typeface="DM Sans"/>
            </a:endParaRPr>
          </a:p>
        </p:txBody>
      </p:sp>
      <p:pic>
        <p:nvPicPr>
          <p:cNvPr id="656" name="Google Shape;656;p139"/>
          <p:cNvPicPr preferRelativeResize="0"/>
          <p:nvPr/>
        </p:nvPicPr>
        <p:blipFill rotWithShape="1">
          <a:blip r:embed="rId3">
            <a:alphaModFix/>
          </a:blip>
          <a:srcRect b="5882" l="5415" r="4769" t="0"/>
          <a:stretch/>
        </p:blipFill>
        <p:spPr>
          <a:xfrm>
            <a:off x="0" y="0"/>
            <a:ext cx="4527000" cy="5143500"/>
          </a:xfrm>
          <a:prstGeom prst="rect">
            <a:avLst/>
          </a:prstGeom>
          <a:noFill/>
          <a:ln>
            <a:noFill/>
          </a:ln>
        </p:spPr>
      </p:pic>
      <p:pic>
        <p:nvPicPr>
          <p:cNvPr id="657" name="Google Shape;657;p139" title="ícono de codertips"/>
          <p:cNvPicPr preferRelativeResize="0"/>
          <p:nvPr/>
        </p:nvPicPr>
        <p:blipFill>
          <a:blip r:embed="rId4">
            <a:alphaModFix/>
          </a:blip>
          <a:stretch>
            <a:fillRect/>
          </a:stretch>
        </p:blipFill>
        <p:spPr>
          <a:xfrm>
            <a:off x="4835572" y="3560044"/>
            <a:ext cx="283743" cy="2837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4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668" name="Google Shape;668;p141"/>
          <p:cNvSpPr txBox="1"/>
          <p:nvPr/>
        </p:nvSpPr>
        <p:spPr>
          <a:xfrm>
            <a:off x="475500" y="1429500"/>
            <a:ext cx="81930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4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674" name="Google Shape;674;p142"/>
          <p:cNvSpPr txBox="1"/>
          <p:nvPr/>
        </p:nvSpPr>
        <p:spPr>
          <a:xfrm>
            <a:off x="475500" y="1207175"/>
            <a:ext cx="8193000" cy="338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Springfield</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Shelbyville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Capital City</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Cypress Creek</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F286C4"/>
                </a:solidFill>
                <a:latin typeface="Courier New"/>
                <a:ea typeface="Courier New"/>
                <a:cs typeface="Courier New"/>
                <a:sym typeface="Courier New"/>
              </a:rPr>
              <a:t>const</a:t>
            </a:r>
            <a:r>
              <a:rPr lang="es-419" sz="1500">
                <a:solidFill>
                  <a:srgbClr val="F6F6F4"/>
                </a:solidFill>
                <a:latin typeface="Courier New"/>
                <a:ea typeface="Courier New"/>
                <a:cs typeface="Courier New"/>
                <a:sym typeface="Courier New"/>
              </a:rPr>
              <a:t> </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 </a:t>
            </a:r>
            <a:r>
              <a:rPr lang="es-419" sz="1500">
                <a:solidFill>
                  <a:srgbClr val="F286C4"/>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r>
              <a:rPr lang="es-419" sz="1500">
                <a:solidFill>
                  <a:srgbClr val="DEE492"/>
                </a:solidFill>
                <a:latin typeface="Courier New"/>
                <a:ea typeface="Courier New"/>
                <a:cs typeface="Courier New"/>
                <a:sym typeface="Courier New"/>
              </a:rPr>
              <a:t>"</a:t>
            </a:r>
            <a:r>
              <a:rPr lang="es-419" sz="1500">
                <a:solidFill>
                  <a:srgbClr val="E7EE98"/>
                </a:solidFill>
                <a:latin typeface="Courier New"/>
                <a:ea typeface="Courier New"/>
                <a:cs typeface="Courier New"/>
                <a:sym typeface="Courier New"/>
              </a:rPr>
              <a:t>Ogdenville</a:t>
            </a:r>
            <a:r>
              <a:rPr lang="es-419" sz="1500">
                <a:solidFill>
                  <a:srgbClr val="DEE492"/>
                </a:solidFill>
                <a:latin typeface="Courier New"/>
                <a:ea typeface="Courier New"/>
                <a:cs typeface="Courier New"/>
                <a:sym typeface="Courier New"/>
              </a:rPr>
              <a:t>"</a:t>
            </a:r>
            <a:r>
              <a:rPr lang="es-419" sz="1500">
                <a:solidFill>
                  <a:srgbClr val="F6F6F4"/>
                </a:solidFill>
                <a:latin typeface="Courier New"/>
                <a:ea typeface="Courier New"/>
                <a:cs typeface="Courier New"/>
                <a:sym typeface="Courier New"/>
              </a:rPr>
              <a:t>;  </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ciudad1</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ciudad2</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ciudad3</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ciudad4</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500">
                <a:solidFill>
                  <a:srgbClr val="BF9EEE"/>
                </a:solidFill>
                <a:latin typeface="Courier New"/>
                <a:ea typeface="Courier New"/>
                <a:cs typeface="Courier New"/>
                <a:sym typeface="Courier New"/>
              </a:rPr>
              <a:t>console</a:t>
            </a:r>
            <a:r>
              <a:rPr lang="es-419" sz="1500">
                <a:solidFill>
                  <a:srgbClr val="F6F6F4"/>
                </a:solidFill>
                <a:latin typeface="Courier New"/>
                <a:ea typeface="Courier New"/>
                <a:cs typeface="Courier New"/>
                <a:sym typeface="Courier New"/>
              </a:rPr>
              <a:t>.</a:t>
            </a:r>
            <a:r>
              <a:rPr lang="es-419" sz="1500">
                <a:solidFill>
                  <a:srgbClr val="62E884"/>
                </a:solidFill>
                <a:latin typeface="Courier New"/>
                <a:ea typeface="Courier New"/>
                <a:cs typeface="Courier New"/>
                <a:sym typeface="Courier New"/>
              </a:rPr>
              <a:t>log</a:t>
            </a:r>
            <a:r>
              <a:rPr lang="es-419" sz="1500">
                <a:solidFill>
                  <a:srgbClr val="F6F6F4"/>
                </a:solidFill>
                <a:latin typeface="Courier New"/>
                <a:ea typeface="Courier New"/>
                <a:cs typeface="Courier New"/>
                <a:sym typeface="Courier New"/>
              </a:rPr>
              <a:t>(</a:t>
            </a:r>
            <a:r>
              <a:rPr lang="es-419" sz="1500">
                <a:solidFill>
                  <a:srgbClr val="BF9EEE"/>
                </a:solidFill>
                <a:latin typeface="Courier New"/>
                <a:ea typeface="Courier New"/>
                <a:cs typeface="Courier New"/>
                <a:sym typeface="Courier New"/>
              </a:rPr>
              <a:t>ciudad5</a:t>
            </a:r>
            <a:r>
              <a:rPr lang="es-419" sz="1500">
                <a:solidFill>
                  <a:srgbClr val="F6F6F4"/>
                </a:solidFill>
                <a:latin typeface="Courier New"/>
                <a:ea typeface="Courier New"/>
                <a:cs typeface="Courier New"/>
                <a:sym typeface="Courier New"/>
              </a:rPr>
              <a:t>);</a:t>
            </a:r>
            <a:endParaRPr sz="15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4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sp>
        <p:nvSpPr>
          <p:cNvPr id="680" name="Google Shape;680;p143"/>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persona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BART SIMPSON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domicilio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742 EVERGREEN</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pais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USA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nacimiento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02-11-70</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codigo</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B47U89RE243</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carnet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Codigo: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codigo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persona</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Pais: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pais</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Nacimiento: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nacimiento</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Domicilio: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domicilio;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(carnet);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4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686" name="Google Shape;686;p144"/>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integrante1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1er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integrante2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2do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integrante3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3er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4to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integrante5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5to INTREGANTE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familia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1)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integrante1</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2)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integrante2</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3)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integrante3</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4)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integrante4</a:t>
            </a:r>
            <a:r>
              <a:rPr lang="es-419">
                <a:solidFill>
                  <a:srgbClr val="F286C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5) </a:t>
            </a:r>
            <a:r>
              <a:rPr lang="es-419">
                <a:solidFill>
                  <a:srgbClr val="DEE492"/>
                </a:solidFill>
                <a:latin typeface="Courier New"/>
                <a:ea typeface="Courier New"/>
                <a:cs typeface="Courier New"/>
                <a:sym typeface="Courier New"/>
              </a:rPr>
              <a:t>"</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integrante5;</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BF9EEE"/>
                </a:solidFill>
                <a:latin typeface="Courier New"/>
                <a:ea typeface="Courier New"/>
                <a:cs typeface="Courier New"/>
                <a:sym typeface="Courier New"/>
              </a:rPr>
              <a:t>console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log</a:t>
            </a:r>
            <a:r>
              <a:rPr lang="es-419">
                <a:solidFill>
                  <a:srgbClr val="F6F6F4"/>
                </a:solidFill>
                <a:latin typeface="Courier New"/>
                <a:ea typeface="Courier New"/>
                <a:cs typeface="Courier New"/>
                <a:sym typeface="Courier New"/>
              </a:rPr>
              <a:t>(familia);</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4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5</a:t>
            </a:r>
            <a:endParaRPr b="1" sz="4000">
              <a:solidFill>
                <a:schemeClr val="dk1"/>
              </a:solidFill>
              <a:latin typeface="DM Sans"/>
              <a:ea typeface="DM Sans"/>
              <a:cs typeface="DM Sans"/>
              <a:sym typeface="DM Sans"/>
            </a:endParaRPr>
          </a:p>
        </p:txBody>
      </p:sp>
      <p:sp>
        <p:nvSpPr>
          <p:cNvPr id="692" name="Google Shape;692;p145"/>
          <p:cNvSpPr txBox="1"/>
          <p:nvPr/>
        </p:nvSpPr>
        <p:spPr>
          <a:xfrm>
            <a:off x="475500" y="1626675"/>
            <a:ext cx="81930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10"/>
          <p:cNvSpPr txBox="1"/>
          <p:nvPr/>
        </p:nvSpPr>
        <p:spPr>
          <a:xfrm>
            <a:off x="930550" y="468275"/>
            <a:ext cx="24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a:t>
            </a:r>
            <a:r>
              <a:rPr lang="es-419" sz="1600">
                <a:solidFill>
                  <a:schemeClr val="dk1"/>
                </a:solidFill>
                <a:latin typeface="DM Sans"/>
                <a:ea typeface="DM Sans"/>
                <a:cs typeface="DM Sans"/>
                <a:sym typeface="DM Sans"/>
              </a:rPr>
              <a:t>PRÁCTICAS Y PRE ENTREGAS</a:t>
            </a:r>
            <a:endParaRPr>
              <a:latin typeface="DM Sans"/>
              <a:ea typeface="DM Sans"/>
              <a:cs typeface="DM Sans"/>
              <a:sym typeface="DM Sans"/>
            </a:endParaRPr>
          </a:p>
        </p:txBody>
      </p:sp>
      <p:graphicFrame>
        <p:nvGraphicFramePr>
          <p:cNvPr id="373" name="Google Shape;373;p110"/>
          <p:cNvGraphicFramePr/>
          <p:nvPr/>
        </p:nvGraphicFramePr>
        <p:xfrm>
          <a:off x="351963" y="1977425"/>
          <a:ext cx="3000000" cy="3000000"/>
        </p:xfrm>
        <a:graphic>
          <a:graphicData uri="http://schemas.openxmlformats.org/drawingml/2006/table">
            <a:tbl>
              <a:tblPr>
                <a:noFill/>
                <a:tableStyleId>{1CA48773-0CE2-49C8-9E95-34FFA2920AF7}</a:tableStyleId>
              </a:tblPr>
              <a:tblGrid>
                <a:gridCol w="1218600"/>
                <a:gridCol w="426025"/>
                <a:gridCol w="426025"/>
                <a:gridCol w="382850"/>
                <a:gridCol w="382850"/>
                <a:gridCol w="382850"/>
                <a:gridCol w="382850"/>
                <a:gridCol w="382850"/>
                <a:gridCol w="382850"/>
                <a:gridCol w="382850"/>
                <a:gridCol w="382850"/>
                <a:gridCol w="382850"/>
                <a:gridCol w="382850"/>
                <a:gridCol w="382850"/>
                <a:gridCol w="382850"/>
                <a:gridCol w="382850"/>
                <a:gridCol w="382850"/>
                <a:gridCol w="382850"/>
              </a:tblGrid>
              <a:tr h="594325">
                <a:tc>
                  <a:txBody>
                    <a:bodyPr/>
                    <a:lstStyle/>
                    <a:p>
                      <a:pPr indent="0" lvl="0" marL="0" rtl="0" algn="l">
                        <a:spcBef>
                          <a:spcPts val="0"/>
                        </a:spcBef>
                        <a:spcAft>
                          <a:spcPts val="0"/>
                        </a:spcAft>
                        <a:buNone/>
                      </a:pPr>
                      <a:r>
                        <a:rPr b="1" lang="es-419" sz="1350">
                          <a:latin typeface="DM Sans"/>
                          <a:ea typeface="DM Sans"/>
                          <a:cs typeface="DM Sans"/>
                          <a:sym typeface="DM Sans"/>
                        </a:rPr>
                        <a:t>Clases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7</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8</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9</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10</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11</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12</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13</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14</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15</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1350">
                          <a:latin typeface="DM Sans"/>
                          <a:ea typeface="DM Sans"/>
                          <a:cs typeface="DM Sans"/>
                          <a:sym typeface="DM Sans"/>
                        </a:rPr>
                        <a:t>16</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Actividades </a:t>
                      </a:r>
                      <a:r>
                        <a:rPr lang="es-419" sz="1350">
                          <a:latin typeface="DM Sans"/>
                          <a:ea typeface="DM Sans"/>
                          <a:cs typeface="DM Sans"/>
                          <a:sym typeface="DM Sans"/>
                        </a:rPr>
                        <a:t>Workbook</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94325">
                <a:tc>
                  <a:txBody>
                    <a:bodyPr/>
                    <a:lstStyle/>
                    <a:p>
                      <a:pPr indent="0" lvl="0" marL="0" rtl="0" algn="l">
                        <a:spcBef>
                          <a:spcPts val="0"/>
                        </a:spcBef>
                        <a:spcAft>
                          <a:spcPts val="0"/>
                        </a:spcAft>
                        <a:buNone/>
                      </a:pPr>
                      <a:r>
                        <a:rPr lang="es-419"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374" name="Google Shape;374;p110"/>
          <p:cNvPicPr preferRelativeResize="0"/>
          <p:nvPr/>
        </p:nvPicPr>
        <p:blipFill>
          <a:blip r:embed="rId3">
            <a:alphaModFix/>
          </a:blip>
          <a:stretch>
            <a:fillRect/>
          </a:stretch>
        </p:blipFill>
        <p:spPr>
          <a:xfrm>
            <a:off x="5302611" y="2813010"/>
            <a:ext cx="182807" cy="182809"/>
          </a:xfrm>
          <a:prstGeom prst="rect">
            <a:avLst/>
          </a:prstGeom>
          <a:noFill/>
          <a:ln>
            <a:noFill/>
          </a:ln>
        </p:spPr>
      </p:pic>
      <p:pic>
        <p:nvPicPr>
          <p:cNvPr id="375" name="Google Shape;375;p110"/>
          <p:cNvPicPr preferRelativeResize="0"/>
          <p:nvPr/>
        </p:nvPicPr>
        <p:blipFill>
          <a:blip r:embed="rId3">
            <a:alphaModFix/>
          </a:blip>
          <a:stretch>
            <a:fillRect/>
          </a:stretch>
        </p:blipFill>
        <p:spPr>
          <a:xfrm>
            <a:off x="2868536" y="2813010"/>
            <a:ext cx="182806" cy="182809"/>
          </a:xfrm>
          <a:prstGeom prst="rect">
            <a:avLst/>
          </a:prstGeom>
          <a:noFill/>
          <a:ln>
            <a:noFill/>
          </a:ln>
        </p:spPr>
      </p:pic>
      <p:pic>
        <p:nvPicPr>
          <p:cNvPr id="376" name="Google Shape;376;p110"/>
          <p:cNvPicPr preferRelativeResize="0"/>
          <p:nvPr/>
        </p:nvPicPr>
        <p:blipFill>
          <a:blip r:embed="rId3">
            <a:alphaModFix/>
          </a:blip>
          <a:stretch>
            <a:fillRect/>
          </a:stretch>
        </p:blipFill>
        <p:spPr>
          <a:xfrm>
            <a:off x="5945936" y="2813010"/>
            <a:ext cx="182807" cy="182809"/>
          </a:xfrm>
          <a:prstGeom prst="rect">
            <a:avLst/>
          </a:prstGeom>
          <a:noFill/>
          <a:ln>
            <a:noFill/>
          </a:ln>
        </p:spPr>
      </p:pic>
      <p:grpSp>
        <p:nvGrpSpPr>
          <p:cNvPr id="377" name="Google Shape;377;p110"/>
          <p:cNvGrpSpPr/>
          <p:nvPr/>
        </p:nvGrpSpPr>
        <p:grpSpPr>
          <a:xfrm>
            <a:off x="528284" y="488944"/>
            <a:ext cx="402257" cy="389770"/>
            <a:chOff x="3137108" y="2467173"/>
            <a:chExt cx="738900" cy="738900"/>
          </a:xfrm>
        </p:grpSpPr>
        <p:sp>
          <p:nvSpPr>
            <p:cNvPr id="378" name="Google Shape;378;p11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11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380" name="Google Shape;380;p110"/>
          <p:cNvPicPr preferRelativeResize="0"/>
          <p:nvPr/>
        </p:nvPicPr>
        <p:blipFill>
          <a:blip r:embed="rId3">
            <a:alphaModFix/>
          </a:blip>
          <a:stretch>
            <a:fillRect/>
          </a:stretch>
        </p:blipFill>
        <p:spPr>
          <a:xfrm>
            <a:off x="4028886" y="2777510"/>
            <a:ext cx="182807" cy="182809"/>
          </a:xfrm>
          <a:prstGeom prst="rect">
            <a:avLst/>
          </a:prstGeom>
          <a:noFill/>
          <a:ln>
            <a:noFill/>
          </a:ln>
        </p:spPr>
      </p:pic>
      <p:pic>
        <p:nvPicPr>
          <p:cNvPr id="381" name="Google Shape;381;p110"/>
          <p:cNvPicPr preferRelativeResize="0"/>
          <p:nvPr/>
        </p:nvPicPr>
        <p:blipFill>
          <a:blip r:embed="rId3">
            <a:alphaModFix/>
          </a:blip>
          <a:stretch>
            <a:fillRect/>
          </a:stretch>
        </p:blipFill>
        <p:spPr>
          <a:xfrm>
            <a:off x="6762886" y="2813010"/>
            <a:ext cx="182807" cy="182809"/>
          </a:xfrm>
          <a:prstGeom prst="rect">
            <a:avLst/>
          </a:prstGeom>
          <a:noFill/>
          <a:ln>
            <a:noFill/>
          </a:ln>
        </p:spPr>
      </p:pic>
      <p:pic>
        <p:nvPicPr>
          <p:cNvPr id="382" name="Google Shape;382;p110" title="ícono de proyecto final"/>
          <p:cNvPicPr preferRelativeResize="0"/>
          <p:nvPr/>
        </p:nvPicPr>
        <p:blipFill>
          <a:blip r:embed="rId4">
            <a:alphaModFix/>
          </a:blip>
          <a:stretch>
            <a:fillRect/>
          </a:stretch>
        </p:blipFill>
        <p:spPr>
          <a:xfrm>
            <a:off x="3245375" y="3293713"/>
            <a:ext cx="268525" cy="268550"/>
          </a:xfrm>
          <a:prstGeom prst="rect">
            <a:avLst/>
          </a:prstGeom>
          <a:noFill/>
          <a:ln>
            <a:noFill/>
          </a:ln>
        </p:spPr>
      </p:pic>
      <p:pic>
        <p:nvPicPr>
          <p:cNvPr id="383" name="Google Shape;383;p110" title="ícono de proyecto final"/>
          <p:cNvPicPr preferRelativeResize="0"/>
          <p:nvPr/>
        </p:nvPicPr>
        <p:blipFill>
          <a:blip r:embed="rId4">
            <a:alphaModFix/>
          </a:blip>
          <a:stretch>
            <a:fillRect/>
          </a:stretch>
        </p:blipFill>
        <p:spPr>
          <a:xfrm>
            <a:off x="6251125" y="3293713"/>
            <a:ext cx="268525" cy="268550"/>
          </a:xfrm>
          <a:prstGeom prst="rect">
            <a:avLst/>
          </a:prstGeom>
          <a:noFill/>
          <a:ln>
            <a:noFill/>
          </a:ln>
        </p:spPr>
      </p:pic>
      <p:pic>
        <p:nvPicPr>
          <p:cNvPr id="384" name="Google Shape;384;p110" title="ícono de proyecto final"/>
          <p:cNvPicPr preferRelativeResize="0"/>
          <p:nvPr/>
        </p:nvPicPr>
        <p:blipFill>
          <a:blip r:embed="rId4">
            <a:alphaModFix/>
          </a:blip>
          <a:stretch>
            <a:fillRect/>
          </a:stretch>
        </p:blipFill>
        <p:spPr>
          <a:xfrm>
            <a:off x="4748250" y="3368213"/>
            <a:ext cx="268525" cy="268550"/>
          </a:xfrm>
          <a:prstGeom prst="rect">
            <a:avLst/>
          </a:prstGeom>
          <a:noFill/>
          <a:ln>
            <a:noFill/>
          </a:ln>
        </p:spPr>
      </p:pic>
      <p:pic>
        <p:nvPicPr>
          <p:cNvPr id="385" name="Google Shape;385;p110" title="ícono de proyecto final"/>
          <p:cNvPicPr preferRelativeResize="0"/>
          <p:nvPr/>
        </p:nvPicPr>
        <p:blipFill>
          <a:blip r:embed="rId4">
            <a:alphaModFix/>
          </a:blip>
          <a:stretch>
            <a:fillRect/>
          </a:stretch>
        </p:blipFill>
        <p:spPr>
          <a:xfrm>
            <a:off x="7849413" y="3293713"/>
            <a:ext cx="268525" cy="268550"/>
          </a:xfrm>
          <a:prstGeom prst="rect">
            <a:avLst/>
          </a:prstGeom>
          <a:noFill/>
          <a:ln>
            <a:noFill/>
          </a:ln>
        </p:spPr>
      </p:pic>
      <p:sp>
        <p:nvSpPr>
          <p:cNvPr id="386" name="Google Shape;386;p110"/>
          <p:cNvSpPr/>
          <p:nvPr/>
        </p:nvSpPr>
        <p:spPr>
          <a:xfrm>
            <a:off x="7782513" y="3212450"/>
            <a:ext cx="402300" cy="4311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0"/>
          <p:cNvSpPr txBox="1"/>
          <p:nvPr/>
        </p:nvSpPr>
        <p:spPr>
          <a:xfrm>
            <a:off x="7534125" y="3760400"/>
            <a:ext cx="89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00">
                <a:highlight>
                  <a:srgbClr val="EAFF6A"/>
                </a:highlight>
                <a:latin typeface="Helvetica Neue"/>
                <a:ea typeface="Helvetica Neue"/>
                <a:cs typeface="Helvetica Neue"/>
                <a:sym typeface="Helvetica Neue"/>
              </a:rPr>
              <a:t>Proyecto Final</a:t>
            </a:r>
            <a:endParaRPr sz="1300">
              <a:highlight>
                <a:srgbClr val="EAFF6A"/>
              </a:highlight>
              <a:latin typeface="Helvetica Neue"/>
              <a:ea typeface="Helvetica Neue"/>
              <a:cs typeface="Helvetica Neue"/>
              <a:sym typeface="Helvetica Neue"/>
            </a:endParaRPr>
          </a:p>
        </p:txBody>
      </p:sp>
      <p:pic>
        <p:nvPicPr>
          <p:cNvPr id="388" name="Google Shape;388;p110"/>
          <p:cNvPicPr preferRelativeResize="0"/>
          <p:nvPr/>
        </p:nvPicPr>
        <p:blipFill>
          <a:blip r:embed="rId3">
            <a:alphaModFix/>
          </a:blip>
          <a:stretch>
            <a:fillRect/>
          </a:stretch>
        </p:blipFill>
        <p:spPr>
          <a:xfrm>
            <a:off x="6293986" y="2813010"/>
            <a:ext cx="182807" cy="182809"/>
          </a:xfrm>
          <a:prstGeom prst="rect">
            <a:avLst/>
          </a:prstGeom>
          <a:noFill/>
          <a:ln>
            <a:noFill/>
          </a:ln>
        </p:spPr>
      </p:pic>
      <p:pic>
        <p:nvPicPr>
          <p:cNvPr id="389" name="Google Shape;389;p110"/>
          <p:cNvPicPr preferRelativeResize="0"/>
          <p:nvPr/>
        </p:nvPicPr>
        <p:blipFill>
          <a:blip r:embed="rId3">
            <a:alphaModFix/>
          </a:blip>
          <a:stretch>
            <a:fillRect/>
          </a:stretch>
        </p:blipFill>
        <p:spPr>
          <a:xfrm>
            <a:off x="7505061" y="2813000"/>
            <a:ext cx="182807" cy="18280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46"/>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698" name="Google Shape;698;p146"/>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2</a:t>
            </a:r>
            <a:endParaRPr sz="1600">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48"/>
          <p:cNvSpPr txBox="1"/>
          <p:nvPr/>
        </p:nvSpPr>
        <p:spPr>
          <a:xfrm>
            <a:off x="4616400" y="7950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Yo no fui</a:t>
            </a:r>
            <a:endParaRPr b="1" sz="3400">
              <a:solidFill>
                <a:schemeClr val="dk1"/>
              </a:solidFill>
              <a:latin typeface="DM Sans"/>
              <a:ea typeface="DM Sans"/>
              <a:cs typeface="DM Sans"/>
              <a:sym typeface="DM Sans"/>
            </a:endParaRPr>
          </a:p>
        </p:txBody>
      </p:sp>
      <p:sp>
        <p:nvSpPr>
          <p:cNvPr id="709" name="Google Shape;709;p148"/>
          <p:cNvSpPr txBox="1"/>
          <p:nvPr/>
        </p:nvSpPr>
        <p:spPr>
          <a:xfrm>
            <a:off x="4616400" y="1969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Solicitar al usuario un (1) nombre.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Si el mismo es igual a otro nombre almacenado en una variable, realizar una salida por alerta con el mensaje </a:t>
            </a:r>
            <a:r>
              <a:rPr lang="es-419" sz="1350">
                <a:highlight>
                  <a:srgbClr val="EAFF6A"/>
                </a:highlight>
                <a:latin typeface="DM Sans"/>
                <a:ea typeface="DM Sans"/>
                <a:cs typeface="DM Sans"/>
                <a:sym typeface="DM Sans"/>
              </a:rPr>
              <a:t>“Fui yo”</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Caso contrario, la salida será </a:t>
            </a:r>
            <a:r>
              <a:rPr lang="es-419" sz="1350">
                <a:highlight>
                  <a:srgbClr val="EAFF6A"/>
                </a:highlight>
                <a:latin typeface="DM Sans"/>
                <a:ea typeface="DM Sans"/>
                <a:cs typeface="DM Sans"/>
                <a:sym typeface="DM Sans"/>
              </a:rPr>
              <a:t>“Yo no fui”</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710" name="Google Shape;710;p148"/>
          <p:cNvPicPr preferRelativeResize="0"/>
          <p:nvPr/>
        </p:nvPicPr>
        <p:blipFill>
          <a:blip r:embed="rId3">
            <a:alphaModFix/>
          </a:blip>
          <a:stretch>
            <a:fillRect/>
          </a:stretch>
        </p:blipFill>
        <p:spPr>
          <a:xfrm>
            <a:off x="0" y="0"/>
            <a:ext cx="3297374" cy="5143500"/>
          </a:xfrm>
          <a:prstGeom prst="rect">
            <a:avLst/>
          </a:prstGeom>
          <a:noFill/>
          <a:ln>
            <a:noFill/>
          </a:ln>
        </p:spPr>
      </p:pic>
      <p:sp>
        <p:nvSpPr>
          <p:cNvPr id="711" name="Google Shape;711;p14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12" name="Google Shape;712;p148"/>
          <p:cNvSpPr txBox="1"/>
          <p:nvPr/>
        </p:nvSpPr>
        <p:spPr>
          <a:xfrm>
            <a:off x="4603500" y="32402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valor del nombre a comparar es a elección. Recordemos que con la sentencia if podemos determinar qué bloque se ejecuta en el programa.</a:t>
            </a:r>
            <a:endParaRPr sz="1200">
              <a:solidFill>
                <a:schemeClr val="dk2"/>
              </a:solidFill>
              <a:latin typeface="DM Sans"/>
              <a:ea typeface="DM Sans"/>
              <a:cs typeface="DM Sans"/>
              <a:sym typeface="DM Sans"/>
            </a:endParaRPr>
          </a:p>
        </p:txBody>
      </p:sp>
      <p:pic>
        <p:nvPicPr>
          <p:cNvPr id="713" name="Google Shape;713;p148"/>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pic>
        <p:nvPicPr>
          <p:cNvPr id="714" name="Google Shape;714;p148" title="ícono de codertips"/>
          <p:cNvPicPr preferRelativeResize="0"/>
          <p:nvPr/>
        </p:nvPicPr>
        <p:blipFill>
          <a:blip r:embed="rId5">
            <a:alphaModFix/>
          </a:blip>
          <a:stretch>
            <a:fillRect/>
          </a:stretch>
        </p:blipFill>
        <p:spPr>
          <a:xfrm>
            <a:off x="4736122" y="3652444"/>
            <a:ext cx="283743" cy="2837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49"/>
          <p:cNvSpPr txBox="1"/>
          <p:nvPr/>
        </p:nvSpPr>
        <p:spPr>
          <a:xfrm>
            <a:off x="461640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Presionar Y</a:t>
            </a:r>
            <a:endParaRPr b="1" sz="3400">
              <a:solidFill>
                <a:schemeClr val="dk1"/>
              </a:solidFill>
              <a:latin typeface="DM Sans"/>
              <a:ea typeface="DM Sans"/>
              <a:cs typeface="DM Sans"/>
              <a:sym typeface="DM Sans"/>
            </a:endParaRPr>
          </a:p>
        </p:txBody>
      </p:sp>
      <p:sp>
        <p:nvSpPr>
          <p:cNvPr id="720" name="Google Shape;720;p149"/>
          <p:cNvSpPr txBox="1"/>
          <p:nvPr/>
        </p:nvSpPr>
        <p:spPr>
          <a:xfrm>
            <a:off x="461640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una (1) tecla.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se presiona “y” (minúscula), o “Y” (mayúscula), realizar una salida por alerta con el mensaje </a:t>
            </a:r>
            <a:r>
              <a:rPr lang="es-419" sz="1350">
                <a:highlight>
                  <a:srgbClr val="EAFF6A"/>
                </a:highlight>
                <a:latin typeface="DM Sans"/>
                <a:ea typeface="DM Sans"/>
                <a:cs typeface="DM Sans"/>
                <a:sym typeface="DM Sans"/>
              </a:rPr>
              <a:t>“Correcto”.</a:t>
            </a:r>
            <a:r>
              <a:rPr lang="es-419" sz="1350">
                <a:latin typeface="DM Sans"/>
                <a:ea typeface="DM Sans"/>
                <a:cs typeface="DM Sans"/>
                <a:sym typeface="DM Sans"/>
              </a:rPr>
              <a:t> Caso contrario, la salida será </a:t>
            </a:r>
            <a:r>
              <a:rPr lang="es-419" sz="1350">
                <a:highlight>
                  <a:srgbClr val="EAFF6A"/>
                </a:highlight>
                <a:latin typeface="DM Sans"/>
                <a:ea typeface="DM Sans"/>
                <a:cs typeface="DM Sans"/>
                <a:sym typeface="DM Sans"/>
              </a:rPr>
              <a:t>“Error”.</a:t>
            </a:r>
            <a:endParaRPr sz="1350">
              <a:highlight>
                <a:srgbClr val="EAFF6A"/>
              </a:highlight>
              <a:latin typeface="DM Sans"/>
              <a:ea typeface="DM Sans"/>
              <a:cs typeface="DM Sans"/>
              <a:sym typeface="DM Sans"/>
            </a:endParaRPr>
          </a:p>
        </p:txBody>
      </p:sp>
      <p:pic>
        <p:nvPicPr>
          <p:cNvPr id="721" name="Google Shape;721;p149"/>
          <p:cNvPicPr preferRelativeResize="0"/>
          <p:nvPr/>
        </p:nvPicPr>
        <p:blipFill>
          <a:blip r:embed="rId3">
            <a:alphaModFix/>
          </a:blip>
          <a:stretch>
            <a:fillRect/>
          </a:stretch>
        </p:blipFill>
        <p:spPr>
          <a:xfrm>
            <a:off x="0" y="0"/>
            <a:ext cx="3297374" cy="5143500"/>
          </a:xfrm>
          <a:prstGeom prst="rect">
            <a:avLst/>
          </a:prstGeom>
          <a:noFill/>
          <a:ln>
            <a:noFill/>
          </a:ln>
        </p:spPr>
      </p:pic>
      <p:sp>
        <p:nvSpPr>
          <p:cNvPr id="722" name="Google Shape;722;p14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23" name="Google Shape;723;p149"/>
          <p:cNvSpPr txBox="1"/>
          <p:nvPr/>
        </p:nvSpPr>
        <p:spPr>
          <a:xfrm>
            <a:off x="460350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En JS 'y' minúscula  es distinto de 'Y' mayúscula. Si queremos verificar ambas comparaciones en un if, es necesario emplear el operador booleano  &amp;&amp; (and)</a:t>
            </a:r>
            <a:endParaRPr sz="1200">
              <a:solidFill>
                <a:schemeClr val="dk2"/>
              </a:solidFill>
              <a:latin typeface="DM Sans"/>
              <a:ea typeface="DM Sans"/>
              <a:cs typeface="DM Sans"/>
              <a:sym typeface="DM Sans"/>
            </a:endParaRPr>
          </a:p>
        </p:txBody>
      </p:sp>
      <p:pic>
        <p:nvPicPr>
          <p:cNvPr id="724" name="Google Shape;724;p149"/>
          <p:cNvPicPr preferRelativeResize="0"/>
          <p:nvPr/>
        </p:nvPicPr>
        <p:blipFill>
          <a:blip r:embed="rId4">
            <a:alphaModFix/>
          </a:blip>
          <a:stretch>
            <a:fillRect/>
          </a:stretch>
        </p:blipFill>
        <p:spPr>
          <a:xfrm>
            <a:off x="0" y="0"/>
            <a:ext cx="4260000" cy="5143500"/>
          </a:xfrm>
          <a:prstGeom prst="rect">
            <a:avLst/>
          </a:prstGeom>
          <a:noFill/>
          <a:ln>
            <a:noFill/>
          </a:ln>
        </p:spPr>
      </p:pic>
      <p:pic>
        <p:nvPicPr>
          <p:cNvPr id="725" name="Google Shape;725;p149"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50"/>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Escoger personaje</a:t>
            </a:r>
            <a:endParaRPr b="1" sz="3400">
              <a:solidFill>
                <a:schemeClr val="dk1"/>
              </a:solidFill>
              <a:latin typeface="DM Sans"/>
              <a:ea typeface="DM Sans"/>
              <a:cs typeface="DM Sans"/>
              <a:sym typeface="DM Sans"/>
            </a:endParaRPr>
          </a:p>
        </p:txBody>
      </p:sp>
      <p:sp>
        <p:nvSpPr>
          <p:cNvPr id="731" name="Google Shape;731;p15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32" name="Google Shape;732;p150"/>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Todo valor que ingresa por prompt es un string. Si queremos verificar si es un número (obviando el tipo de dato), se recomienda siempre comparar por igualdad parcial (==).</a:t>
            </a:r>
            <a:endParaRPr sz="1200">
              <a:solidFill>
                <a:schemeClr val="dk2"/>
              </a:solidFill>
              <a:latin typeface="DM Sans"/>
              <a:ea typeface="DM Sans"/>
              <a:cs typeface="DM Sans"/>
              <a:sym typeface="DM Sans"/>
            </a:endParaRPr>
          </a:p>
        </p:txBody>
      </p:sp>
      <p:sp>
        <p:nvSpPr>
          <p:cNvPr id="733" name="Google Shape;733;p150"/>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1 y 4,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“Elegiste a Homero”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Marge”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Bart”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“Elegiste a Lisa” si es 4.</a:t>
            </a:r>
            <a:endParaRPr sz="1350">
              <a:latin typeface="DM Sans"/>
              <a:ea typeface="DM Sans"/>
              <a:cs typeface="DM Sans"/>
              <a:sym typeface="DM Sans"/>
            </a:endParaRPr>
          </a:p>
        </p:txBody>
      </p:sp>
      <p:pic>
        <p:nvPicPr>
          <p:cNvPr id="734" name="Google Shape;734;p150"/>
          <p:cNvPicPr preferRelativeResize="0"/>
          <p:nvPr/>
        </p:nvPicPr>
        <p:blipFill rotWithShape="1">
          <a:blip r:embed="rId3">
            <a:alphaModFix/>
          </a:blip>
          <a:srcRect b="0" l="6092" r="5987" t="0"/>
          <a:stretch/>
        </p:blipFill>
        <p:spPr>
          <a:xfrm>
            <a:off x="475500" y="1250119"/>
            <a:ext cx="3961150" cy="2534319"/>
          </a:xfrm>
          <a:prstGeom prst="rect">
            <a:avLst/>
          </a:prstGeom>
          <a:noFill/>
          <a:ln>
            <a:noFill/>
          </a:ln>
        </p:spPr>
      </p:pic>
      <p:pic>
        <p:nvPicPr>
          <p:cNvPr id="735" name="Google Shape;735;p150"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51"/>
          <p:cNvSpPr txBox="1"/>
          <p:nvPr/>
        </p:nvSpPr>
        <p:spPr>
          <a:xfrm>
            <a:off x="4597450" y="4682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Presupuesto</a:t>
            </a:r>
            <a:endParaRPr b="1" sz="3400">
              <a:solidFill>
                <a:schemeClr val="dk1"/>
              </a:solidFill>
              <a:latin typeface="DM Sans"/>
              <a:ea typeface="DM Sans"/>
              <a:cs typeface="DM Sans"/>
              <a:sym typeface="DM Sans"/>
            </a:endParaRPr>
          </a:p>
        </p:txBody>
      </p:sp>
      <p:sp>
        <p:nvSpPr>
          <p:cNvPr id="741" name="Google Shape;741;p15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42" name="Google Shape;742;p151"/>
          <p:cNvSpPr txBox="1"/>
          <p:nvPr/>
        </p:nvSpPr>
        <p:spPr>
          <a:xfrm>
            <a:off x="45845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determinar si un número está entre otros dos (intervalo), hay que usar las comparaciones menor que (&lt;) y mayor que (&gt;). </a:t>
            </a:r>
            <a:endParaRPr sz="1200">
              <a:solidFill>
                <a:schemeClr val="dk2"/>
              </a:solidFill>
              <a:latin typeface="DM Sans"/>
              <a:ea typeface="DM Sans"/>
              <a:cs typeface="DM Sans"/>
              <a:sym typeface="DM Sans"/>
            </a:endParaRPr>
          </a:p>
        </p:txBody>
      </p:sp>
      <p:sp>
        <p:nvSpPr>
          <p:cNvPr id="743" name="Google Shape;743;p151"/>
          <p:cNvSpPr txBox="1"/>
          <p:nvPr/>
        </p:nvSpPr>
        <p:spPr>
          <a:xfrm>
            <a:off x="4584550" y="15950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a:t>
            </a:r>
            <a:endParaRPr sz="1350">
              <a:latin typeface="DM Sans"/>
              <a:ea typeface="DM Sans"/>
              <a:cs typeface="DM Sans"/>
              <a:sym typeface="DM Sans"/>
            </a:endParaRPr>
          </a:p>
          <a:p>
            <a:pPr indent="0" lvl="0" marL="0" rtl="0" algn="l">
              <a:spcBef>
                <a:spcPts val="800"/>
              </a:spcBef>
              <a:spcAft>
                <a:spcPts val="0"/>
              </a:spcAft>
              <a:buNone/>
            </a:pPr>
            <a:r>
              <a:rPr lang="es-419" sz="1350">
                <a:latin typeface="DM Sans"/>
                <a:ea typeface="DM Sans"/>
                <a:cs typeface="DM Sans"/>
                <a:sym typeface="DM Sans"/>
              </a:rPr>
              <a:t>Si el valor está entre dos números, efectuar una de las siguientes salidas, según corresponda: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“Presupuesto bajo” si está entre 0 y 1000.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medio” si está entre 1001 y 3000.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“Presupuesto alto” si es  mayor que 3000.</a:t>
            </a:r>
            <a:endParaRPr sz="1350">
              <a:latin typeface="DM Sans"/>
              <a:ea typeface="DM Sans"/>
              <a:cs typeface="DM Sans"/>
              <a:sym typeface="DM Sans"/>
            </a:endParaRPr>
          </a:p>
        </p:txBody>
      </p:sp>
      <p:pic>
        <p:nvPicPr>
          <p:cNvPr id="744" name="Google Shape;744;p151"/>
          <p:cNvPicPr preferRelativeResize="0"/>
          <p:nvPr/>
        </p:nvPicPr>
        <p:blipFill rotWithShape="1">
          <a:blip r:embed="rId3">
            <a:alphaModFix/>
          </a:blip>
          <a:srcRect b="0" l="13474" r="13766" t="0"/>
          <a:stretch/>
        </p:blipFill>
        <p:spPr>
          <a:xfrm>
            <a:off x="0" y="0"/>
            <a:ext cx="4346225" cy="5143500"/>
          </a:xfrm>
          <a:prstGeom prst="rect">
            <a:avLst/>
          </a:prstGeom>
          <a:noFill/>
          <a:ln>
            <a:noFill/>
          </a:ln>
        </p:spPr>
      </p:pic>
      <p:pic>
        <p:nvPicPr>
          <p:cNvPr id="745" name="Google Shape;745;p151" title="ícono de codertips"/>
          <p:cNvPicPr preferRelativeResize="0"/>
          <p:nvPr/>
        </p:nvPicPr>
        <p:blipFill>
          <a:blip r:embed="rId4">
            <a:alphaModFix/>
          </a:blip>
          <a:stretch>
            <a:fillRect/>
          </a:stretch>
        </p:blipFill>
        <p:spPr>
          <a:xfrm>
            <a:off x="4717172" y="3988032"/>
            <a:ext cx="283743" cy="2837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52"/>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Vacío</a:t>
            </a:r>
            <a:endParaRPr b="1" sz="3400">
              <a:solidFill>
                <a:schemeClr val="dk1"/>
              </a:solidFill>
              <a:latin typeface="DM Sans"/>
              <a:ea typeface="DM Sans"/>
              <a:cs typeface="DM Sans"/>
              <a:sym typeface="DM Sans"/>
            </a:endParaRPr>
          </a:p>
        </p:txBody>
      </p:sp>
      <p:sp>
        <p:nvSpPr>
          <p:cNvPr id="751" name="Google Shape;751;p152"/>
          <p:cNvSpPr txBox="1"/>
          <p:nvPr/>
        </p:nvSpPr>
        <p:spPr>
          <a:xfrm>
            <a:off x="4597450" y="1801838"/>
            <a:ext cx="4065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cuatro (4) productos de almacén. Si todos los elementos fueron cargados, realizar una única salida compuesta por el listado de productos. Caso contrario, la salida será </a:t>
            </a:r>
            <a:r>
              <a:rPr lang="es-419" sz="1350">
                <a:highlight>
                  <a:srgbClr val="EAFF6A"/>
                </a:highlight>
                <a:latin typeface="DM Sans"/>
                <a:ea typeface="DM Sans"/>
                <a:cs typeface="DM Sans"/>
                <a:sym typeface="DM Sans"/>
              </a:rPr>
              <a:t>“Error: Es necesario cargar todos los productos”</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752" name="Google Shape;752;p152"/>
          <p:cNvPicPr preferRelativeResize="0"/>
          <p:nvPr/>
        </p:nvPicPr>
        <p:blipFill>
          <a:blip r:embed="rId3">
            <a:alphaModFix/>
          </a:blip>
          <a:stretch>
            <a:fillRect/>
          </a:stretch>
        </p:blipFill>
        <p:spPr>
          <a:xfrm>
            <a:off x="0" y="0"/>
            <a:ext cx="3297374" cy="5143500"/>
          </a:xfrm>
          <a:prstGeom prst="rect">
            <a:avLst/>
          </a:prstGeom>
          <a:noFill/>
          <a:ln>
            <a:noFill/>
          </a:ln>
        </p:spPr>
      </p:pic>
      <p:sp>
        <p:nvSpPr>
          <p:cNvPr id="753" name="Google Shape;753;p15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54" name="Google Shape;754;p152"/>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Para asegurarnos de que una variable string no esté vacía, podemos comparar (variable != ""). Luego, agrupar estas validaciones en un if, con el operador booleano  &amp;&amp; (and)</a:t>
            </a:r>
            <a:endParaRPr sz="1200">
              <a:solidFill>
                <a:schemeClr val="dk2"/>
              </a:solidFill>
              <a:latin typeface="DM Sans"/>
              <a:ea typeface="DM Sans"/>
              <a:cs typeface="DM Sans"/>
              <a:sym typeface="DM Sans"/>
            </a:endParaRPr>
          </a:p>
        </p:txBody>
      </p:sp>
      <p:pic>
        <p:nvPicPr>
          <p:cNvPr id="755" name="Google Shape;755;p152"/>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pic>
        <p:nvPicPr>
          <p:cNvPr id="756" name="Google Shape;756;p152"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5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767" name="Google Shape;767;p154"/>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55"/>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773" name="Google Shape;773;p155"/>
          <p:cNvSpPr txBox="1"/>
          <p:nvPr/>
        </p:nvSpPr>
        <p:spPr>
          <a:xfrm>
            <a:off x="475500" y="1207175"/>
            <a:ext cx="81930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1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56"/>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sp>
        <p:nvSpPr>
          <p:cNvPr id="779" name="Google Shape;779;p156"/>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UN NUMERO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HOMERO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2</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MARGE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BART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(entrada3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4</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ELEGISTE A LISA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5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785" name="Google Shape;785;p157"/>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parseFloat</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UN NUMERO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BAJO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1001</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&amp;&amp;</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MEDIO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(entrada4 </a:t>
            </a:r>
            <a:r>
              <a:rPr lang="es-419">
                <a:solidFill>
                  <a:srgbClr val="F286C4"/>
                </a:solidFill>
                <a:latin typeface="Courier New"/>
                <a:ea typeface="Courier New"/>
                <a:cs typeface="Courier New"/>
                <a:sym typeface="Courier New"/>
              </a:rPr>
              <a:t>&gt;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3000</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PRESUPUESTO ALTO</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ERROR</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5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5</a:t>
            </a:r>
            <a:endParaRPr b="1" sz="4000">
              <a:solidFill>
                <a:schemeClr val="dk1"/>
              </a:solidFill>
              <a:latin typeface="DM Sans"/>
              <a:ea typeface="DM Sans"/>
              <a:cs typeface="DM Sans"/>
              <a:sym typeface="DM Sans"/>
            </a:endParaRPr>
          </a:p>
        </p:txBody>
      </p:sp>
      <p:sp>
        <p:nvSpPr>
          <p:cNvPr id="791" name="Google Shape;791;p158"/>
          <p:cNvSpPr txBox="1"/>
          <p:nvPr/>
        </p:nvSpPr>
        <p:spPr>
          <a:xfrm>
            <a:off x="401700" y="1207175"/>
            <a:ext cx="8340600" cy="3681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92" name="Google Shape;792;p1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59"/>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798" name="Google Shape;798;p159"/>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3</a:t>
            </a:r>
            <a:endParaRPr sz="160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61"/>
          <p:cNvSpPr txBox="1"/>
          <p:nvPr/>
        </p:nvSpPr>
        <p:spPr>
          <a:xfrm>
            <a:off x="4597450" y="78831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pizarrón</a:t>
            </a:r>
            <a:endParaRPr b="1" sz="3400">
              <a:solidFill>
                <a:schemeClr val="dk1"/>
              </a:solidFill>
              <a:latin typeface="DM Sans"/>
              <a:ea typeface="DM Sans"/>
              <a:cs typeface="DM Sans"/>
              <a:sym typeface="DM Sans"/>
            </a:endParaRPr>
          </a:p>
        </p:txBody>
      </p:sp>
      <p:sp>
        <p:nvSpPr>
          <p:cNvPr id="809" name="Google Shape;809;p161"/>
          <p:cNvSpPr txBox="1"/>
          <p:nvPr/>
        </p:nvSpPr>
        <p:spPr>
          <a:xfrm>
            <a:off x="4597450" y="1991763"/>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un número y un (1) texto.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ingresado por cada repetición, hasta alcanzar el valor señalado por el usuario.</a:t>
            </a:r>
            <a:endParaRPr sz="1350">
              <a:latin typeface="DM Sans"/>
              <a:ea typeface="DM Sans"/>
              <a:cs typeface="DM Sans"/>
              <a:sym typeface="DM Sans"/>
            </a:endParaRPr>
          </a:p>
        </p:txBody>
      </p:sp>
      <p:pic>
        <p:nvPicPr>
          <p:cNvPr id="810" name="Google Shape;810;p161"/>
          <p:cNvPicPr preferRelativeResize="0"/>
          <p:nvPr/>
        </p:nvPicPr>
        <p:blipFill>
          <a:blip r:embed="rId3">
            <a:alphaModFix/>
          </a:blip>
          <a:stretch>
            <a:fillRect/>
          </a:stretch>
        </p:blipFill>
        <p:spPr>
          <a:xfrm>
            <a:off x="0" y="0"/>
            <a:ext cx="3297374" cy="5143500"/>
          </a:xfrm>
          <a:prstGeom prst="rect">
            <a:avLst/>
          </a:prstGeom>
          <a:noFill/>
          <a:ln>
            <a:noFill/>
          </a:ln>
        </p:spPr>
      </p:pic>
      <p:sp>
        <p:nvSpPr>
          <p:cNvPr id="811" name="Google Shape;811;p16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12" name="Google Shape;812;p161"/>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Cuando decimos “por cada repetición”, estamos señalando la necesidad de emplear ciclos. Si el ciclo está condicionado por un número de repeticiones, se usa for.</a:t>
            </a:r>
            <a:endParaRPr sz="1200">
              <a:solidFill>
                <a:schemeClr val="dk2"/>
              </a:solidFill>
              <a:latin typeface="DM Sans"/>
              <a:ea typeface="DM Sans"/>
              <a:cs typeface="DM Sans"/>
              <a:sym typeface="DM Sans"/>
            </a:endParaRPr>
          </a:p>
        </p:txBody>
      </p:sp>
      <p:pic>
        <p:nvPicPr>
          <p:cNvPr id="813" name="Google Shape;813;p161"/>
          <p:cNvPicPr preferRelativeResize="0"/>
          <p:nvPr/>
        </p:nvPicPr>
        <p:blipFill>
          <a:blip r:embed="rId4">
            <a:alphaModFix/>
          </a:blip>
          <a:stretch>
            <a:fillRect/>
          </a:stretch>
        </p:blipFill>
        <p:spPr>
          <a:xfrm>
            <a:off x="0" y="-31550"/>
            <a:ext cx="4282566" cy="5206600"/>
          </a:xfrm>
          <a:prstGeom prst="rect">
            <a:avLst/>
          </a:prstGeom>
          <a:noFill/>
          <a:ln>
            <a:noFill/>
          </a:ln>
        </p:spPr>
      </p:pic>
      <p:pic>
        <p:nvPicPr>
          <p:cNvPr id="814" name="Google Shape;814;p161" title="ícono de codertips"/>
          <p:cNvPicPr preferRelativeResize="0"/>
          <p:nvPr/>
        </p:nvPicPr>
        <p:blipFill>
          <a:blip r:embed="rId5">
            <a:alphaModFix/>
          </a:blip>
          <a:stretch>
            <a:fillRect/>
          </a:stretch>
        </p:blipFill>
        <p:spPr>
          <a:xfrm>
            <a:off x="4717172" y="3645682"/>
            <a:ext cx="283743" cy="28374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62"/>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cuadrado ordinario</a:t>
            </a:r>
            <a:endParaRPr b="1" sz="3400">
              <a:solidFill>
                <a:schemeClr val="dk1"/>
              </a:solidFill>
              <a:latin typeface="DM Sans"/>
              <a:ea typeface="DM Sans"/>
              <a:cs typeface="DM Sans"/>
              <a:sym typeface="DM Sans"/>
            </a:endParaRPr>
          </a:p>
        </p:txBody>
      </p:sp>
      <p:sp>
        <p:nvSpPr>
          <p:cNvPr id="820" name="Google Shape;820;p162"/>
          <p:cNvSpPr txBox="1"/>
          <p:nvPr/>
        </p:nvSpPr>
        <p:spPr>
          <a:xfrm>
            <a:off x="4597450" y="2066075"/>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Emplear este valor para determinar la cantidad de repeticiones, y efectuar una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mensaje “lado” en cada repetición. Pero si se alcanza un número de iteraciones mayor que cuatro (4), cancelar el ciclo.</a:t>
            </a:r>
            <a:endParaRPr sz="1350">
              <a:latin typeface="DM Sans"/>
              <a:ea typeface="DM Sans"/>
              <a:cs typeface="DM Sans"/>
              <a:sym typeface="DM Sans"/>
            </a:endParaRPr>
          </a:p>
        </p:txBody>
      </p:sp>
      <p:pic>
        <p:nvPicPr>
          <p:cNvPr id="821" name="Google Shape;821;p162"/>
          <p:cNvPicPr preferRelativeResize="0"/>
          <p:nvPr/>
        </p:nvPicPr>
        <p:blipFill>
          <a:blip r:embed="rId3">
            <a:alphaModFix/>
          </a:blip>
          <a:stretch>
            <a:fillRect/>
          </a:stretch>
        </p:blipFill>
        <p:spPr>
          <a:xfrm>
            <a:off x="0" y="0"/>
            <a:ext cx="3297374" cy="5143500"/>
          </a:xfrm>
          <a:prstGeom prst="rect">
            <a:avLst/>
          </a:prstGeom>
          <a:noFill/>
          <a:ln>
            <a:noFill/>
          </a:ln>
        </p:spPr>
      </p:pic>
      <p:sp>
        <p:nvSpPr>
          <p:cNvPr id="822" name="Google Shape;822;p16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23" name="Google Shape;823;p162"/>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número máximo de repeticiones de un for. y un condicional cuyo cumplimiento puede provocar la interrupción del bucle (con break). </a:t>
            </a:r>
            <a:endParaRPr sz="1200">
              <a:solidFill>
                <a:schemeClr val="dk2"/>
              </a:solidFill>
              <a:latin typeface="DM Sans"/>
              <a:ea typeface="DM Sans"/>
              <a:cs typeface="DM Sans"/>
              <a:sym typeface="DM Sans"/>
            </a:endParaRPr>
          </a:p>
        </p:txBody>
      </p:sp>
      <p:pic>
        <p:nvPicPr>
          <p:cNvPr id="824" name="Google Shape;824;p162"/>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pic>
        <p:nvPicPr>
          <p:cNvPr id="825" name="Google Shape;825;p162" title="ícono de codertips"/>
          <p:cNvPicPr preferRelativeResize="0"/>
          <p:nvPr/>
        </p:nvPicPr>
        <p:blipFill>
          <a:blip r:embed="rId5">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63"/>
          <p:cNvSpPr txBox="1"/>
          <p:nvPr/>
        </p:nvSpPr>
        <p:spPr>
          <a:xfrm>
            <a:off x="4597450" y="576313"/>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alumnos</a:t>
            </a:r>
            <a:endParaRPr b="1" sz="3400">
              <a:solidFill>
                <a:schemeClr val="dk1"/>
              </a:solidFill>
              <a:latin typeface="DM Sans"/>
              <a:ea typeface="DM Sans"/>
              <a:cs typeface="DM Sans"/>
              <a:sym typeface="DM Sans"/>
            </a:endParaRPr>
          </a:p>
        </p:txBody>
      </p:sp>
      <p:sp>
        <p:nvSpPr>
          <p:cNvPr id="831" name="Google Shape;831;p163"/>
          <p:cNvSpPr txBox="1"/>
          <p:nvPr/>
        </p:nvSpPr>
        <p:spPr>
          <a:xfrm>
            <a:off x="4597450" y="2174100"/>
            <a:ext cx="4039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diez (10) alumnos de forma consecutiva.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el listado de alumnos registrados.</a:t>
            </a:r>
            <a:endParaRPr sz="1350">
              <a:latin typeface="DM Sans"/>
              <a:ea typeface="DM Sans"/>
              <a:cs typeface="DM Sans"/>
              <a:sym typeface="DM Sans"/>
            </a:endParaRPr>
          </a:p>
        </p:txBody>
      </p:sp>
      <p:sp>
        <p:nvSpPr>
          <p:cNvPr id="832" name="Google Shape;832;p16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33" name="Google Shape;833;p163"/>
          <p:cNvSpPr txBox="1"/>
          <p:nvPr/>
        </p:nvSpPr>
        <p:spPr>
          <a:xfrm>
            <a:off x="4584550" y="3445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“carga consecutiva” implica utilizar un bucle, para solicitar entradas al usuario una detrás de otra.  Podemos concatenar la entrada obtenida en cada ciclo a otra variable.</a:t>
            </a:r>
            <a:endParaRPr sz="1200">
              <a:solidFill>
                <a:schemeClr val="dk2"/>
              </a:solidFill>
              <a:latin typeface="DM Sans"/>
              <a:ea typeface="DM Sans"/>
              <a:cs typeface="DM Sans"/>
              <a:sym typeface="DM Sans"/>
            </a:endParaRPr>
          </a:p>
        </p:txBody>
      </p:sp>
      <p:pic>
        <p:nvPicPr>
          <p:cNvPr id="834" name="Google Shape;834;p163"/>
          <p:cNvPicPr preferRelativeResize="0"/>
          <p:nvPr/>
        </p:nvPicPr>
        <p:blipFill rotWithShape="1">
          <a:blip r:embed="rId3">
            <a:alphaModFix/>
          </a:blip>
          <a:srcRect b="0" l="22245" r="21536" t="0"/>
          <a:stretch/>
        </p:blipFill>
        <p:spPr>
          <a:xfrm>
            <a:off x="0" y="0"/>
            <a:ext cx="4347476" cy="5143500"/>
          </a:xfrm>
          <a:prstGeom prst="rect">
            <a:avLst/>
          </a:prstGeom>
          <a:noFill/>
          <a:ln>
            <a:noFill/>
          </a:ln>
        </p:spPr>
      </p:pic>
      <p:pic>
        <p:nvPicPr>
          <p:cNvPr id="835" name="Google Shape;835;p163" title="ícono de codertips"/>
          <p:cNvPicPr preferRelativeResize="0"/>
          <p:nvPr/>
        </p:nvPicPr>
        <p:blipFill>
          <a:blip r:embed="rId4">
            <a:alphaModFix/>
          </a:blip>
          <a:stretch>
            <a:fillRect/>
          </a:stretch>
        </p:blipFill>
        <p:spPr>
          <a:xfrm>
            <a:off x="4717172" y="3857669"/>
            <a:ext cx="283743" cy="2837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64"/>
          <p:cNvSpPr txBox="1"/>
          <p:nvPr/>
        </p:nvSpPr>
        <p:spPr>
          <a:xfrm>
            <a:off x="4597450" y="895413"/>
            <a:ext cx="4071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innombrable</a:t>
            </a:r>
            <a:endParaRPr b="1" sz="3400">
              <a:solidFill>
                <a:schemeClr val="dk1"/>
              </a:solidFill>
              <a:latin typeface="DM Sans"/>
              <a:ea typeface="DM Sans"/>
              <a:cs typeface="DM Sans"/>
              <a:sym typeface="DM Sans"/>
            </a:endParaRPr>
          </a:p>
        </p:txBody>
      </p:sp>
      <p:sp>
        <p:nvSpPr>
          <p:cNvPr id="841" name="Google Shape;841;p164"/>
          <p:cNvSpPr txBox="1"/>
          <p:nvPr/>
        </p:nvSpPr>
        <p:spPr>
          <a:xfrm>
            <a:off x="4597450" y="2022213"/>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la carga de nombres de forma consecutiva,  hasta que se ingrese “Voldemort”.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realizar un única salida </a:t>
            </a:r>
            <a:r>
              <a:rPr lang="es-419" sz="1350">
                <a:highlight>
                  <a:schemeClr val="accent6"/>
                </a:highlight>
                <a:latin typeface="DM Sans"/>
                <a:ea typeface="DM Sans"/>
                <a:cs typeface="DM Sans"/>
                <a:sym typeface="DM Sans"/>
              </a:rPr>
              <a:t>por alerta</a:t>
            </a:r>
            <a:r>
              <a:rPr lang="es-419" sz="1350">
                <a:latin typeface="DM Sans"/>
                <a:ea typeface="DM Sans"/>
                <a:cs typeface="DM Sans"/>
                <a:sym typeface="DM Sans"/>
              </a:rPr>
              <a:t>, con todos los nombres ingresados.</a:t>
            </a:r>
            <a:endParaRPr sz="1350">
              <a:latin typeface="DM Sans"/>
              <a:ea typeface="DM Sans"/>
              <a:cs typeface="DM Sans"/>
              <a:sym typeface="DM Sans"/>
            </a:endParaRPr>
          </a:p>
        </p:txBody>
      </p:sp>
      <p:sp>
        <p:nvSpPr>
          <p:cNvPr id="842" name="Google Shape;842;p164"/>
          <p:cNvSpPr txBox="1"/>
          <p:nvPr/>
        </p:nvSpPr>
        <p:spPr>
          <a:xfrm>
            <a:off x="4600450" y="33405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repetición consecutiva “hasta que se ingrese un valor”, implica el uso de un bucle condicional (while o do...while), el cual se interrumpe una vez el usuario ingresa dicho valor.</a:t>
            </a:r>
            <a:endParaRPr sz="1200">
              <a:solidFill>
                <a:schemeClr val="dk2"/>
              </a:solidFill>
              <a:latin typeface="DM Sans"/>
              <a:ea typeface="DM Sans"/>
              <a:cs typeface="DM Sans"/>
              <a:sym typeface="DM Sans"/>
            </a:endParaRPr>
          </a:p>
        </p:txBody>
      </p:sp>
      <p:pic>
        <p:nvPicPr>
          <p:cNvPr id="843" name="Google Shape;843;p164"/>
          <p:cNvPicPr preferRelativeResize="0"/>
          <p:nvPr/>
        </p:nvPicPr>
        <p:blipFill>
          <a:blip r:embed="rId3">
            <a:alphaModFix/>
          </a:blip>
          <a:stretch>
            <a:fillRect/>
          </a:stretch>
        </p:blipFill>
        <p:spPr>
          <a:xfrm>
            <a:off x="123300" y="200650"/>
            <a:ext cx="4386470" cy="4942850"/>
          </a:xfrm>
          <a:prstGeom prst="rect">
            <a:avLst/>
          </a:prstGeom>
          <a:noFill/>
          <a:ln>
            <a:noFill/>
          </a:ln>
        </p:spPr>
      </p:pic>
      <p:pic>
        <p:nvPicPr>
          <p:cNvPr id="844" name="Google Shape;844;p164" title="ícono de codertips"/>
          <p:cNvPicPr preferRelativeResize="0"/>
          <p:nvPr/>
        </p:nvPicPr>
        <p:blipFill>
          <a:blip r:embed="rId4">
            <a:alphaModFix/>
          </a:blip>
          <a:stretch>
            <a:fillRect/>
          </a:stretch>
        </p:blipFill>
        <p:spPr>
          <a:xfrm>
            <a:off x="4717172" y="3752769"/>
            <a:ext cx="283743" cy="28374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65"/>
          <p:cNvSpPr txBox="1"/>
          <p:nvPr/>
        </p:nvSpPr>
        <p:spPr>
          <a:xfrm>
            <a:off x="4597450" y="468275"/>
            <a:ext cx="40650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Actividad 5</a:t>
            </a:r>
            <a:endParaRPr b="1" sz="27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Comprando productos</a:t>
            </a:r>
            <a:endParaRPr b="1" sz="2700">
              <a:solidFill>
                <a:schemeClr val="dk1"/>
              </a:solidFill>
              <a:latin typeface="DM Sans"/>
              <a:ea typeface="DM Sans"/>
              <a:cs typeface="DM Sans"/>
              <a:sym typeface="DM Sans"/>
            </a:endParaRPr>
          </a:p>
        </p:txBody>
      </p:sp>
      <p:sp>
        <p:nvSpPr>
          <p:cNvPr id="850" name="Google Shape;850;p16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851" name="Google Shape;851;p165"/>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importante distinguir entre el valor de la entrada que asegura la repetición (entrada != “ESC”), y los posibles valores de la entrada que disparan un procesamiento (1,2,3 y 4).</a:t>
            </a:r>
            <a:endParaRPr sz="1200">
              <a:solidFill>
                <a:schemeClr val="dk2"/>
              </a:solidFill>
              <a:latin typeface="DM Sans"/>
              <a:ea typeface="DM Sans"/>
              <a:cs typeface="DM Sans"/>
              <a:sym typeface="DM Sans"/>
            </a:endParaRPr>
          </a:p>
        </p:txBody>
      </p:sp>
      <p:sp>
        <p:nvSpPr>
          <p:cNvPr id="852" name="Google Shape;852;p165"/>
          <p:cNvSpPr txBox="1"/>
          <p:nvPr/>
        </p:nvSpPr>
        <p:spPr>
          <a:xfrm>
            <a:off x="4597450" y="1325800"/>
            <a:ext cx="4065000" cy="215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un (1) número de forma consecutiva, hasta que se ingrese “ESC”. Generar una única salida compuesta por los siguientes productos, según el valor ingresado en cada ciclo:</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“Tomate” si es 1.</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“Papa” si es 2.</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“Carne” si es 3.</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“Pollo” si es 4.</a:t>
            </a:r>
            <a:endParaRPr sz="1350">
              <a:latin typeface="DM Sans"/>
              <a:ea typeface="DM Sans"/>
              <a:cs typeface="DM Sans"/>
              <a:sym typeface="DM Sans"/>
            </a:endParaRPr>
          </a:p>
        </p:txBody>
      </p:sp>
      <p:pic>
        <p:nvPicPr>
          <p:cNvPr id="853" name="Google Shape;853;p165"/>
          <p:cNvPicPr preferRelativeResize="0"/>
          <p:nvPr/>
        </p:nvPicPr>
        <p:blipFill rotWithShape="1">
          <a:blip r:embed="rId3">
            <a:alphaModFix/>
          </a:blip>
          <a:srcRect b="0" l="7091" r="7983" t="0"/>
          <a:stretch/>
        </p:blipFill>
        <p:spPr>
          <a:xfrm>
            <a:off x="0" y="0"/>
            <a:ext cx="4461626" cy="5143500"/>
          </a:xfrm>
          <a:prstGeom prst="rect">
            <a:avLst/>
          </a:prstGeom>
          <a:noFill/>
          <a:ln>
            <a:noFill/>
          </a:ln>
        </p:spPr>
      </p:pic>
      <p:pic>
        <p:nvPicPr>
          <p:cNvPr id="854" name="Google Shape;854;p165" title="ícono de codertips"/>
          <p:cNvPicPr preferRelativeResize="0"/>
          <p:nvPr/>
        </p:nvPicPr>
        <p:blipFill>
          <a:blip r:embed="rId4">
            <a:alphaModFix/>
          </a:blip>
          <a:stretch>
            <a:fillRect/>
          </a:stretch>
        </p:blipFill>
        <p:spPr>
          <a:xfrm>
            <a:off x="4717172" y="3895632"/>
            <a:ext cx="283743" cy="2837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12"/>
          <p:cNvSpPr txBox="1"/>
          <p:nvPr/>
        </p:nvSpPr>
        <p:spPr>
          <a:xfrm>
            <a:off x="474975" y="1473613"/>
            <a:ext cx="4674300" cy="164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Levante la mano quienes quedaron con ganas de seguir practicando.🙋🏻‍♀️🙋🏻‍♂️</a:t>
            </a:r>
            <a:endParaRPr sz="1300">
              <a:latin typeface="DM Sans"/>
              <a:ea typeface="DM Sans"/>
              <a:cs typeface="DM Sans"/>
              <a:sym typeface="DM Sans"/>
            </a:endParaRPr>
          </a:p>
          <a:p>
            <a:pPr indent="0" lvl="0" marL="0" rtl="0" algn="l">
              <a:spcBef>
                <a:spcPts val="1000"/>
              </a:spcBef>
              <a:spcAft>
                <a:spcPts val="0"/>
              </a:spcAft>
              <a:buNone/>
            </a:pPr>
            <a:r>
              <a:rPr lang="es-419" sz="1300">
                <a:solidFill>
                  <a:schemeClr val="dk1"/>
                </a:solidFill>
                <a:latin typeface="DM Sans"/>
                <a:ea typeface="DM Sans"/>
                <a:cs typeface="DM Sans"/>
                <a:sym typeface="DM Sans"/>
              </a:rPr>
              <a:t>Cada vez que aparezca el </a:t>
            </a:r>
            <a:r>
              <a:rPr b="1" lang="es-419" sz="1300">
                <a:solidFill>
                  <a:schemeClr val="dk1"/>
                </a:solidFill>
                <a:highlight>
                  <a:srgbClr val="EAFF6A"/>
                </a:highlight>
                <a:latin typeface="DM Sans"/>
                <a:ea typeface="DM Sans"/>
                <a:cs typeface="DM Sans"/>
                <a:sym typeface="DM Sans"/>
              </a:rPr>
              <a:t>#codertraining</a:t>
            </a:r>
            <a:r>
              <a:rPr lang="es-419" sz="1300">
                <a:solidFill>
                  <a:schemeClr val="dk1"/>
                </a:solidFill>
                <a:latin typeface="DM Sans"/>
                <a:ea typeface="DM Sans"/>
                <a:cs typeface="DM Sans"/>
                <a:sym typeface="DM Sans"/>
              </a:rPr>
              <a:t> </a:t>
            </a:r>
            <a:r>
              <a:rPr lang="es-419" sz="1300">
                <a:latin typeface="DM Sans"/>
                <a:ea typeface="DM Sans"/>
                <a:cs typeface="DM Sans"/>
                <a:sym typeface="DM Sans"/>
              </a:rPr>
              <a:t>les invitamos a revisar el </a:t>
            </a:r>
            <a:r>
              <a:rPr b="1" lang="es-419" sz="1300">
                <a:latin typeface="DM Sans"/>
                <a:ea typeface="DM Sans"/>
                <a:cs typeface="DM Sans"/>
                <a:sym typeface="DM Sans"/>
              </a:rPr>
              <a:t>manual </a:t>
            </a:r>
            <a:r>
              <a:rPr lang="es-419" sz="1300">
                <a:latin typeface="DM Sans"/>
                <a:ea typeface="DM Sans"/>
                <a:cs typeface="DM Sans"/>
                <a:sym typeface="DM Sans"/>
              </a:rPr>
              <a:t>del curso, donde conseguirán </a:t>
            </a:r>
            <a:r>
              <a:rPr b="1" lang="es-419" sz="1300">
                <a:latin typeface="DM Sans"/>
                <a:ea typeface="DM Sans"/>
                <a:cs typeface="DM Sans"/>
                <a:sym typeface="DM Sans"/>
              </a:rPr>
              <a:t>un ejercicio</a:t>
            </a:r>
            <a:r>
              <a:rPr lang="es-419" sz="1300">
                <a:latin typeface="DM Sans"/>
                <a:ea typeface="DM Sans"/>
                <a:cs typeface="DM Sans"/>
                <a:sym typeface="DM Sans"/>
              </a:rPr>
              <a:t> para poner en práctica lo visto en la clase de hoy. </a:t>
            </a:r>
            <a:endParaRPr sz="1300">
              <a:latin typeface="DM Sans"/>
              <a:ea typeface="DM Sans"/>
              <a:cs typeface="DM Sans"/>
              <a:sym typeface="DM Sans"/>
            </a:endParaRPr>
          </a:p>
          <a:p>
            <a:pPr indent="0" lvl="0" marL="0" rtl="0" algn="l">
              <a:spcBef>
                <a:spcPts val="1000"/>
              </a:spcBef>
              <a:spcAft>
                <a:spcPts val="1000"/>
              </a:spcAft>
              <a:buNone/>
            </a:pPr>
            <a:r>
              <a:t/>
            </a:r>
            <a:endParaRPr sz="1300">
              <a:latin typeface="DM Sans"/>
              <a:ea typeface="DM Sans"/>
              <a:cs typeface="DM Sans"/>
              <a:sym typeface="DM Sans"/>
            </a:endParaRPr>
          </a:p>
        </p:txBody>
      </p:sp>
      <p:sp>
        <p:nvSpPr>
          <p:cNvPr id="400" name="Google Shape;400;p112"/>
          <p:cNvSpPr txBox="1"/>
          <p:nvPr/>
        </p:nvSpPr>
        <p:spPr>
          <a:xfrm>
            <a:off x="474975" y="582313"/>
            <a:ext cx="4901400" cy="89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Hora de entrenar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1100">
                <a:solidFill>
                  <a:schemeClr val="dk1"/>
                </a:solidFill>
                <a:latin typeface="DM Sans"/>
                <a:ea typeface="DM Sans"/>
                <a:cs typeface="DM Sans"/>
                <a:sym typeface="DM Sans"/>
              </a:rPr>
              <a:t>#WorkingTime</a:t>
            </a:r>
            <a:endParaRPr b="1" sz="1100">
              <a:solidFill>
                <a:schemeClr val="dk1"/>
              </a:solidFill>
              <a:latin typeface="DM Sans"/>
              <a:ea typeface="DM Sans"/>
              <a:cs typeface="DM Sans"/>
              <a:sym typeface="DM Sans"/>
            </a:endParaRPr>
          </a:p>
        </p:txBody>
      </p:sp>
      <p:sp>
        <p:nvSpPr>
          <p:cNvPr id="401" name="Google Shape;401;p112"/>
          <p:cNvSpPr txBox="1"/>
          <p:nvPr/>
        </p:nvSpPr>
        <p:spPr>
          <a:xfrm>
            <a:off x="474975" y="2970063"/>
            <a:ext cx="4901400" cy="13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1"/>
                </a:solidFill>
                <a:latin typeface="DM Sans"/>
                <a:ea typeface="DM Sans"/>
                <a:cs typeface="DM Sans"/>
                <a:sym typeface="DM Sans"/>
              </a:rPr>
              <a:t>Este material es de carácter complementario/apoyo</a:t>
            </a:r>
            <a:r>
              <a:rPr lang="es-419" sz="1300">
                <a:solidFill>
                  <a:schemeClr val="dk1"/>
                </a:solidFill>
                <a:latin typeface="DM Sans"/>
                <a:ea typeface="DM Sans"/>
                <a:cs typeface="DM Sans"/>
                <a:sym typeface="DM Sans"/>
              </a:rPr>
              <a:t>. </a:t>
            </a:r>
            <a:r>
              <a:rPr b="1" lang="es-419" sz="1300" u="sng">
                <a:solidFill>
                  <a:schemeClr val="dk1"/>
                </a:solidFill>
                <a:latin typeface="DM Sans"/>
                <a:ea typeface="DM Sans"/>
                <a:cs typeface="DM Sans"/>
                <a:sym typeface="DM Sans"/>
              </a:rPr>
              <a:t>No </a:t>
            </a:r>
            <a:r>
              <a:rPr lang="es-419" sz="1300">
                <a:solidFill>
                  <a:schemeClr val="dk1"/>
                </a:solidFill>
                <a:latin typeface="DM Sans"/>
                <a:ea typeface="DM Sans"/>
                <a:cs typeface="DM Sans"/>
                <a:sym typeface="DM Sans"/>
              </a:rPr>
              <a:t>requiere ser entregado al profesor/a ni a los tutores o ser corregido por los mismos. </a:t>
            </a:r>
            <a:endParaRPr sz="1300">
              <a:solidFill>
                <a:schemeClr val="dk1"/>
              </a:solidFill>
              <a:latin typeface="DM Sans"/>
              <a:ea typeface="DM Sans"/>
              <a:cs typeface="DM Sans"/>
              <a:sym typeface="DM Sans"/>
            </a:endParaRPr>
          </a:p>
          <a:p>
            <a:pPr indent="0" lvl="0" marL="0" rtl="0" algn="l">
              <a:spcBef>
                <a:spcPts val="1000"/>
              </a:spcBef>
              <a:spcAft>
                <a:spcPts val="1000"/>
              </a:spcAft>
              <a:buNone/>
            </a:pPr>
            <a:r>
              <a:rPr lang="es-419" sz="1300">
                <a:solidFill>
                  <a:schemeClr val="dk1"/>
                </a:solidFill>
                <a:latin typeface="DM Sans"/>
                <a:ea typeface="DM Sans"/>
                <a:cs typeface="DM Sans"/>
                <a:sym typeface="DM Sans"/>
              </a:rPr>
              <a:t>No obstante, les recomendamos que puedan realizar intercambio de las respuestas con otros estudiantes.  </a:t>
            </a:r>
            <a:endParaRPr sz="13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6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865" name="Google Shape;865;p167"/>
          <p:cNvSpPr txBox="1"/>
          <p:nvPr/>
        </p:nvSpPr>
        <p:spPr>
          <a:xfrm>
            <a:off x="475500" y="1628550"/>
            <a:ext cx="81930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68"/>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871" name="Google Shape;871;p168"/>
          <p:cNvSpPr txBox="1"/>
          <p:nvPr/>
        </p:nvSpPr>
        <p:spPr>
          <a:xfrm>
            <a:off x="475500" y="1244400"/>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6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sp>
        <p:nvSpPr>
          <p:cNvPr id="877" name="Google Shape;877;p169"/>
          <p:cNvSpPr txBox="1"/>
          <p:nvPr/>
        </p:nvSpPr>
        <p:spPr>
          <a:xfrm>
            <a:off x="475500" y="1593750"/>
            <a:ext cx="81930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7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883" name="Google Shape;883;p170"/>
          <p:cNvSpPr txBox="1"/>
          <p:nvPr/>
        </p:nvSpPr>
        <p:spPr>
          <a:xfrm>
            <a:off x="475500" y="1334525"/>
            <a:ext cx="81930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7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5</a:t>
            </a:r>
            <a:endParaRPr b="1" sz="4000">
              <a:solidFill>
                <a:schemeClr val="dk1"/>
              </a:solidFill>
              <a:latin typeface="DM Sans"/>
              <a:ea typeface="DM Sans"/>
              <a:cs typeface="DM Sans"/>
              <a:sym typeface="DM Sans"/>
            </a:endParaRPr>
          </a:p>
        </p:txBody>
      </p:sp>
      <p:pic>
        <p:nvPicPr>
          <p:cNvPr id="889" name="Google Shape;889;p17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90" name="Google Shape;890;p171"/>
          <p:cNvSpPr txBox="1"/>
          <p:nvPr/>
        </p:nvSpPr>
        <p:spPr>
          <a:xfrm>
            <a:off x="475500" y="1136150"/>
            <a:ext cx="8193000" cy="400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72"/>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897" name="Google Shape;897;p172"/>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4</a:t>
            </a:r>
            <a:endParaRPr sz="16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74"/>
          <p:cNvSpPr txBox="1"/>
          <p:nvPr/>
        </p:nvSpPr>
        <p:spPr>
          <a:xfrm>
            <a:off x="4597450" y="468275"/>
            <a:ext cx="4065000" cy="98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Actividad 1</a:t>
            </a:r>
            <a:endParaRPr b="1" sz="29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900">
                <a:solidFill>
                  <a:schemeClr val="dk1"/>
                </a:solidFill>
                <a:latin typeface="DM Sans"/>
                <a:ea typeface="DM Sans"/>
                <a:cs typeface="DM Sans"/>
                <a:sym typeface="DM Sans"/>
              </a:rPr>
              <a:t>Entradas y salidas</a:t>
            </a:r>
            <a:endParaRPr b="1" sz="2900">
              <a:solidFill>
                <a:schemeClr val="dk1"/>
              </a:solidFill>
              <a:latin typeface="DM Sans"/>
              <a:ea typeface="DM Sans"/>
              <a:cs typeface="DM Sans"/>
              <a:sym typeface="DM Sans"/>
            </a:endParaRPr>
          </a:p>
        </p:txBody>
      </p:sp>
      <p:sp>
        <p:nvSpPr>
          <p:cNvPr id="908" name="Google Shape;908;p17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09" name="Google Shape;909;p174"/>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actividad propone agrupar en funciones las instrucciones de 1) entrada. 2) procesamiento, y 3) salida. La llamada de las funciones debe coincidir con dicho orden.</a:t>
            </a:r>
            <a:endParaRPr sz="1200">
              <a:solidFill>
                <a:schemeClr val="dk2"/>
              </a:solidFill>
              <a:latin typeface="DM Sans"/>
              <a:ea typeface="DM Sans"/>
              <a:cs typeface="DM Sans"/>
              <a:sym typeface="DM Sans"/>
            </a:endParaRPr>
          </a:p>
        </p:txBody>
      </p:sp>
      <p:sp>
        <p:nvSpPr>
          <p:cNvPr id="910" name="Google Shape;910;p174"/>
          <p:cNvSpPr txBox="1"/>
          <p:nvPr/>
        </p:nvSpPr>
        <p:spPr>
          <a:xfrm>
            <a:off x="4597450" y="1431100"/>
            <a:ext cx="4065000" cy="205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tres funciones:</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entrada()</a:t>
            </a:r>
            <a:r>
              <a:rPr lang="es-419" sz="1350">
                <a:latin typeface="DM Sans"/>
                <a:ea typeface="DM Sans"/>
                <a:cs typeface="DM Sans"/>
                <a:sym typeface="DM Sans"/>
              </a:rPr>
              <a:t>, la cual solicite un valor al usuario y lo retorne.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procesamiento(valor)</a:t>
            </a:r>
            <a:r>
              <a:rPr lang="es-419" sz="1350">
                <a:latin typeface="DM Sans"/>
                <a:ea typeface="DM Sans"/>
                <a:cs typeface="DM Sans"/>
                <a:sym typeface="DM Sans"/>
              </a:rPr>
              <a:t>, donde se transforme la entrada.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Una función </a:t>
            </a:r>
            <a:r>
              <a:rPr lang="es-419" sz="1350">
                <a:solidFill>
                  <a:schemeClr val="accent4"/>
                </a:solidFill>
                <a:latin typeface="DM Sans"/>
                <a:ea typeface="DM Sans"/>
                <a:cs typeface="DM Sans"/>
                <a:sym typeface="DM Sans"/>
              </a:rPr>
              <a:t>salida(valor)</a:t>
            </a:r>
            <a:r>
              <a:rPr lang="es-419" sz="1350">
                <a:latin typeface="DM Sans"/>
                <a:ea typeface="DM Sans"/>
                <a:cs typeface="DM Sans"/>
                <a:sym typeface="DM Sans"/>
              </a:rPr>
              <a:t>, la cual mostrará el resultado por alerta.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las tres funciones.</a:t>
            </a:r>
            <a:endParaRPr sz="1350">
              <a:latin typeface="DM Sans"/>
              <a:ea typeface="DM Sans"/>
              <a:cs typeface="DM Sans"/>
              <a:sym typeface="DM Sans"/>
            </a:endParaRPr>
          </a:p>
        </p:txBody>
      </p:sp>
      <p:pic>
        <p:nvPicPr>
          <p:cNvPr id="911" name="Google Shape;911;p174"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912" name="Google Shape;912;p174"/>
          <p:cNvPicPr preferRelativeResize="0"/>
          <p:nvPr/>
        </p:nvPicPr>
        <p:blipFill rotWithShape="1">
          <a:blip r:embed="rId4">
            <a:alphaModFix/>
          </a:blip>
          <a:srcRect b="0" l="19996" r="17339" t="0"/>
          <a:stretch/>
        </p:blipFill>
        <p:spPr>
          <a:xfrm>
            <a:off x="0" y="0"/>
            <a:ext cx="4298955"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75"/>
          <p:cNvSpPr txBox="1"/>
          <p:nvPr/>
        </p:nvSpPr>
        <p:spPr>
          <a:xfrm>
            <a:off x="4597450" y="74558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Redondeo</a:t>
            </a:r>
            <a:endParaRPr b="1" sz="3400">
              <a:solidFill>
                <a:schemeClr val="dk1"/>
              </a:solidFill>
              <a:latin typeface="DM Sans"/>
              <a:ea typeface="DM Sans"/>
              <a:cs typeface="DM Sans"/>
              <a:sym typeface="DM Sans"/>
            </a:endParaRPr>
          </a:p>
        </p:txBody>
      </p:sp>
      <p:sp>
        <p:nvSpPr>
          <p:cNvPr id="918" name="Google Shape;918;p175"/>
          <p:cNvSpPr txBox="1"/>
          <p:nvPr/>
        </p:nvSpPr>
        <p:spPr>
          <a:xfrm>
            <a:off x="4597450" y="1872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que reciba un número decimal por parámetro, y lo retorne redondeado al entero más cercano. Para ello, puede emplearse  Math.round.</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número al usuario.</a:t>
            </a:r>
            <a:endParaRPr sz="1350">
              <a:latin typeface="DM Sans"/>
              <a:ea typeface="DM Sans"/>
              <a:cs typeface="DM Sans"/>
              <a:sym typeface="DM Sans"/>
            </a:endParaRPr>
          </a:p>
        </p:txBody>
      </p:sp>
      <p:pic>
        <p:nvPicPr>
          <p:cNvPr id="919" name="Google Shape;919;p175"/>
          <p:cNvPicPr preferRelativeResize="0"/>
          <p:nvPr/>
        </p:nvPicPr>
        <p:blipFill>
          <a:blip r:embed="rId3">
            <a:alphaModFix/>
          </a:blip>
          <a:stretch>
            <a:fillRect/>
          </a:stretch>
        </p:blipFill>
        <p:spPr>
          <a:xfrm>
            <a:off x="0" y="0"/>
            <a:ext cx="3297374" cy="5143500"/>
          </a:xfrm>
          <a:prstGeom prst="rect">
            <a:avLst/>
          </a:prstGeom>
          <a:noFill/>
          <a:ln>
            <a:noFill/>
          </a:ln>
        </p:spPr>
      </p:pic>
      <p:sp>
        <p:nvSpPr>
          <p:cNvPr id="920" name="Google Shape;920;p17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21" name="Google Shape;921;p175"/>
          <p:cNvSpPr txBox="1"/>
          <p:nvPr/>
        </p:nvSpPr>
        <p:spPr>
          <a:xfrm>
            <a:off x="4584550" y="3474525"/>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La “llamada iterativa de la función” implica emplear un bucle. Como se solicita una cantidad determinada, se recomienda emplear for.</a:t>
            </a:r>
            <a:endParaRPr sz="1200">
              <a:solidFill>
                <a:schemeClr val="dk2"/>
              </a:solidFill>
              <a:latin typeface="DM Sans"/>
              <a:ea typeface="DM Sans"/>
              <a:cs typeface="DM Sans"/>
              <a:sym typeface="DM Sans"/>
            </a:endParaRPr>
          </a:p>
        </p:txBody>
      </p:sp>
      <p:pic>
        <p:nvPicPr>
          <p:cNvPr id="922" name="Google Shape;922;p175" title="ícono de codertips"/>
          <p:cNvPicPr preferRelativeResize="0"/>
          <p:nvPr/>
        </p:nvPicPr>
        <p:blipFill>
          <a:blip r:embed="rId4">
            <a:alphaModFix/>
          </a:blip>
          <a:stretch>
            <a:fillRect/>
          </a:stretch>
        </p:blipFill>
        <p:spPr>
          <a:xfrm>
            <a:off x="4725972" y="3794344"/>
            <a:ext cx="283743" cy="283743"/>
          </a:xfrm>
          <a:prstGeom prst="rect">
            <a:avLst/>
          </a:prstGeom>
          <a:noFill/>
          <a:ln>
            <a:noFill/>
          </a:ln>
        </p:spPr>
      </p:pic>
      <p:pic>
        <p:nvPicPr>
          <p:cNvPr id="923" name="Google Shape;923;p175"/>
          <p:cNvPicPr preferRelativeResize="0"/>
          <p:nvPr/>
        </p:nvPicPr>
        <p:blipFill rotWithShape="1">
          <a:blip r:embed="rId5">
            <a:alphaModFix/>
          </a:blip>
          <a:srcRect b="0" l="15885" r="17950" t="0"/>
          <a:stretch/>
        </p:blipFill>
        <p:spPr>
          <a:xfrm>
            <a:off x="0" y="0"/>
            <a:ext cx="452205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1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Ciclos e iteraciones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07" name="Google Shape;407;p11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03</a:t>
            </a:r>
            <a:endParaRPr sz="16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76"/>
          <p:cNvSpPr txBox="1"/>
          <p:nvPr/>
        </p:nvSpPr>
        <p:spPr>
          <a:xfrm>
            <a:off x="4597450" y="532600"/>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Impuestos</a:t>
            </a:r>
            <a:endParaRPr b="1" sz="3400">
              <a:solidFill>
                <a:schemeClr val="dk1"/>
              </a:solidFill>
              <a:latin typeface="DM Sans"/>
              <a:ea typeface="DM Sans"/>
              <a:cs typeface="DM Sans"/>
              <a:sym typeface="DM Sans"/>
            </a:endParaRPr>
          </a:p>
        </p:txBody>
      </p:sp>
      <p:sp>
        <p:nvSpPr>
          <p:cNvPr id="929" name="Google Shape;929;p176"/>
          <p:cNvSpPr txBox="1"/>
          <p:nvPr/>
        </p:nvSpPr>
        <p:spPr>
          <a:xfrm>
            <a:off x="4597450" y="1659388"/>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impuesto (precio, porcentaje)</a:t>
            </a:r>
            <a:r>
              <a:rPr lang="es-419" sz="1350">
                <a:latin typeface="DM Sans"/>
                <a:ea typeface="DM Sans"/>
                <a:cs typeface="DM Sans"/>
                <a:sym typeface="DM Sans"/>
              </a:rPr>
              <a:t>. En ella, se retorna un valor numérico compuesto por el precio recibido, más la suma del porcentaje ingresado.</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la función de forma iterativa cinco (5) veces, solicitando en cada ciclo un precio y porcentaje al usuario.</a:t>
            </a:r>
            <a:endParaRPr sz="1350">
              <a:latin typeface="DM Sans"/>
              <a:ea typeface="DM Sans"/>
              <a:cs typeface="DM Sans"/>
              <a:sym typeface="DM Sans"/>
            </a:endParaRPr>
          </a:p>
        </p:txBody>
      </p:sp>
      <p:sp>
        <p:nvSpPr>
          <p:cNvPr id="930" name="Google Shape;930;p17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31" name="Google Shape;931;p176"/>
          <p:cNvSpPr txBox="1"/>
          <p:nvPr/>
        </p:nvSpPr>
        <p:spPr>
          <a:xfrm>
            <a:off x="4584550" y="3298612"/>
            <a:ext cx="4065000" cy="12930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Un impuesto es la suma de un monto al precio inicial. Buscamos calcular en la función el porcentaje sobre dicho precio, y sumarlo; por ejemplo: si el precio es 100, el 20% es 20, entonces el precio final es 100+20 = 120.</a:t>
            </a:r>
            <a:endParaRPr sz="1200">
              <a:solidFill>
                <a:schemeClr val="dk2"/>
              </a:solidFill>
              <a:latin typeface="DM Sans"/>
              <a:ea typeface="DM Sans"/>
              <a:cs typeface="DM Sans"/>
              <a:sym typeface="DM Sans"/>
            </a:endParaRPr>
          </a:p>
        </p:txBody>
      </p:sp>
      <p:pic>
        <p:nvPicPr>
          <p:cNvPr id="932" name="Google Shape;932;p176" title="ícono de codertips"/>
          <p:cNvPicPr preferRelativeResize="0"/>
          <p:nvPr/>
        </p:nvPicPr>
        <p:blipFill>
          <a:blip r:embed="rId3">
            <a:alphaModFix/>
          </a:blip>
          <a:stretch>
            <a:fillRect/>
          </a:stretch>
        </p:blipFill>
        <p:spPr>
          <a:xfrm>
            <a:off x="4708347" y="3803232"/>
            <a:ext cx="283743" cy="283743"/>
          </a:xfrm>
          <a:prstGeom prst="rect">
            <a:avLst/>
          </a:prstGeom>
          <a:noFill/>
          <a:ln>
            <a:noFill/>
          </a:ln>
        </p:spPr>
      </p:pic>
      <p:pic>
        <p:nvPicPr>
          <p:cNvPr id="933" name="Google Shape;933;p176"/>
          <p:cNvPicPr preferRelativeResize="0"/>
          <p:nvPr/>
        </p:nvPicPr>
        <p:blipFill rotWithShape="1">
          <a:blip r:embed="rId4">
            <a:alphaModFix/>
          </a:blip>
          <a:srcRect b="0" l="27748" r="5660" t="0"/>
          <a:stretch/>
        </p:blipFill>
        <p:spPr>
          <a:xfrm>
            <a:off x="0" y="0"/>
            <a:ext cx="4500803"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77"/>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Cotización</a:t>
            </a:r>
            <a:endParaRPr b="1" sz="3300">
              <a:solidFill>
                <a:schemeClr val="dk1"/>
              </a:solidFill>
              <a:latin typeface="DM Sans"/>
              <a:ea typeface="DM Sans"/>
              <a:cs typeface="DM Sans"/>
              <a:sym typeface="DM Sans"/>
            </a:endParaRPr>
          </a:p>
        </p:txBody>
      </p:sp>
      <p:sp>
        <p:nvSpPr>
          <p:cNvPr id="939" name="Google Shape;939;p17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40" name="Google Shape;940;p177"/>
          <p:cNvSpPr txBox="1"/>
          <p:nvPr/>
        </p:nvSpPr>
        <p:spPr>
          <a:xfrm>
            <a:off x="4597450" y="3668212"/>
            <a:ext cx="4065000" cy="923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cambiar la moneda a cotizar. Lo importante es codificar dos funciones que hagan operaciones contrarias (inversas). </a:t>
            </a:r>
            <a:endParaRPr sz="1200">
              <a:solidFill>
                <a:schemeClr val="dk2"/>
              </a:solidFill>
              <a:latin typeface="DM Sans"/>
              <a:ea typeface="DM Sans"/>
              <a:cs typeface="DM Sans"/>
              <a:sym typeface="DM Sans"/>
            </a:endParaRPr>
          </a:p>
        </p:txBody>
      </p:sp>
      <p:sp>
        <p:nvSpPr>
          <p:cNvPr id="941" name="Google Shape;941;p177"/>
          <p:cNvSpPr txBox="1"/>
          <p:nvPr/>
        </p:nvSpPr>
        <p:spPr>
          <a:xfrm>
            <a:off x="4597450" y="1546600"/>
            <a:ext cx="4065000" cy="212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Codificar dos funciones:</a:t>
            </a:r>
            <a:endParaRPr sz="1250">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cotizarDolar(pesos)</a:t>
            </a:r>
            <a:r>
              <a:rPr lang="es-419" sz="1250">
                <a:latin typeface="DM Sans"/>
                <a:ea typeface="DM Sans"/>
                <a:cs typeface="DM Sans"/>
                <a:sym typeface="DM Sans"/>
              </a:rPr>
              <a:t>, la cual recibe un valor monetario en pesos argentinos, y lo retorna en su equivalente en dólares.</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419" sz="1250">
                <a:latin typeface="DM Sans"/>
                <a:ea typeface="DM Sans"/>
                <a:cs typeface="DM Sans"/>
                <a:sym typeface="DM Sans"/>
              </a:rPr>
              <a:t>Una función </a:t>
            </a:r>
            <a:r>
              <a:rPr lang="es-419" sz="1250">
                <a:solidFill>
                  <a:schemeClr val="accent4"/>
                </a:solidFill>
                <a:latin typeface="DM Sans"/>
                <a:ea typeface="DM Sans"/>
                <a:cs typeface="DM Sans"/>
                <a:sym typeface="DM Sans"/>
              </a:rPr>
              <a:t>cotizarPesos(dolar)</a:t>
            </a:r>
            <a:r>
              <a:rPr lang="es-419" sz="1250">
                <a:latin typeface="DM Sans"/>
                <a:ea typeface="DM Sans"/>
                <a:cs typeface="DM Sans"/>
                <a:sym typeface="DM Sans"/>
              </a:rPr>
              <a:t>, que recibe un valor monetario en dólares, y lo retorna en su equivalente en pesos argentinos.</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las funciones solicitando  al usuario el valor y el tipo de cotización a realizar.</a:t>
            </a:r>
            <a:endParaRPr sz="1250">
              <a:latin typeface="DM Sans"/>
              <a:ea typeface="DM Sans"/>
              <a:cs typeface="DM Sans"/>
              <a:sym typeface="DM Sans"/>
            </a:endParaRPr>
          </a:p>
        </p:txBody>
      </p:sp>
      <p:pic>
        <p:nvPicPr>
          <p:cNvPr id="942" name="Google Shape;942;p177" title="ícono de codertips"/>
          <p:cNvPicPr preferRelativeResize="0"/>
          <p:nvPr/>
        </p:nvPicPr>
        <p:blipFill>
          <a:blip r:embed="rId3">
            <a:alphaModFix/>
          </a:blip>
          <a:stretch>
            <a:fillRect/>
          </a:stretch>
        </p:blipFill>
        <p:spPr>
          <a:xfrm>
            <a:off x="4717172" y="3988032"/>
            <a:ext cx="283743" cy="283743"/>
          </a:xfrm>
          <a:prstGeom prst="rect">
            <a:avLst/>
          </a:prstGeom>
          <a:noFill/>
          <a:ln>
            <a:noFill/>
          </a:ln>
        </p:spPr>
      </p:pic>
      <p:pic>
        <p:nvPicPr>
          <p:cNvPr id="943" name="Google Shape;943;p177"/>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78"/>
          <p:cNvSpPr txBox="1"/>
          <p:nvPr/>
        </p:nvSpPr>
        <p:spPr>
          <a:xfrm>
            <a:off x="4597450" y="627875"/>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Validación</a:t>
            </a:r>
            <a:endParaRPr b="1" sz="3400">
              <a:solidFill>
                <a:schemeClr val="dk1"/>
              </a:solidFill>
              <a:latin typeface="DM Sans"/>
              <a:ea typeface="DM Sans"/>
              <a:cs typeface="DM Sans"/>
              <a:sym typeface="DM Sans"/>
            </a:endParaRPr>
          </a:p>
        </p:txBody>
      </p:sp>
      <p:sp>
        <p:nvSpPr>
          <p:cNvPr id="949" name="Google Shape;949;p178"/>
          <p:cNvSpPr txBox="1"/>
          <p:nvPr/>
        </p:nvSpPr>
        <p:spPr>
          <a:xfrm>
            <a:off x="4597450" y="1754663"/>
            <a:ext cx="4039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Codificar una función con la siguiente cabecera: </a:t>
            </a:r>
            <a:r>
              <a:rPr lang="es-419" sz="1350">
                <a:solidFill>
                  <a:schemeClr val="accent4"/>
                </a:solidFill>
                <a:latin typeface="DM Sans"/>
                <a:ea typeface="DM Sans"/>
                <a:cs typeface="DM Sans"/>
                <a:sym typeface="DM Sans"/>
              </a:rPr>
              <a:t>validacion(cadena)</a:t>
            </a:r>
            <a:r>
              <a:rPr lang="es-419" sz="1350">
                <a:latin typeface="DM Sans"/>
                <a:ea typeface="DM Sans"/>
                <a:cs typeface="DM Sans"/>
                <a:sym typeface="DM Sans"/>
              </a:rPr>
              <a:t>. En ella, se retorna un valor booleano, el cual es </a:t>
            </a:r>
            <a:r>
              <a:rPr lang="es-419" sz="1350">
                <a:solidFill>
                  <a:schemeClr val="accent4"/>
                </a:solidFill>
                <a:latin typeface="DM Sans"/>
                <a:ea typeface="DM Sans"/>
                <a:cs typeface="DM Sans"/>
                <a:sym typeface="DM Sans"/>
              </a:rPr>
              <a:t>true </a:t>
            </a:r>
            <a:r>
              <a:rPr lang="es-419" sz="1350">
                <a:latin typeface="DM Sans"/>
                <a:ea typeface="DM Sans"/>
                <a:cs typeface="DM Sans"/>
                <a:sym typeface="DM Sans"/>
              </a:rPr>
              <a:t>si el parámetro no es un cadena vacía.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 Luego invocar la función de forma iterativa, hasta que el usuario tipee “ESC”, solicitando en cada ciclo una cadena a validar.</a:t>
            </a:r>
            <a:endParaRPr sz="1350">
              <a:latin typeface="DM Sans"/>
              <a:ea typeface="DM Sans"/>
              <a:cs typeface="DM Sans"/>
              <a:sym typeface="DM Sans"/>
            </a:endParaRPr>
          </a:p>
        </p:txBody>
      </p:sp>
      <p:sp>
        <p:nvSpPr>
          <p:cNvPr id="950" name="Google Shape;950;p17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951" name="Google Shape;951;p178"/>
          <p:cNvSpPr txBox="1"/>
          <p:nvPr/>
        </p:nvSpPr>
        <p:spPr>
          <a:xfrm>
            <a:off x="4584550" y="3393887"/>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funciones para validar si un valor recibido por parámetro cumple con cierto formato. La comparación de cadena vacía es (cadena != ‘’)</a:t>
            </a:r>
            <a:endParaRPr sz="1200">
              <a:solidFill>
                <a:schemeClr val="dk2"/>
              </a:solidFill>
              <a:latin typeface="DM Sans"/>
              <a:ea typeface="DM Sans"/>
              <a:cs typeface="DM Sans"/>
              <a:sym typeface="DM Sans"/>
            </a:endParaRPr>
          </a:p>
        </p:txBody>
      </p:sp>
      <p:pic>
        <p:nvPicPr>
          <p:cNvPr id="952" name="Google Shape;952;p178" title="ícono de codertips"/>
          <p:cNvPicPr preferRelativeResize="0"/>
          <p:nvPr/>
        </p:nvPicPr>
        <p:blipFill>
          <a:blip r:embed="rId3">
            <a:alphaModFix/>
          </a:blip>
          <a:stretch>
            <a:fillRect/>
          </a:stretch>
        </p:blipFill>
        <p:spPr>
          <a:xfrm>
            <a:off x="4708347" y="3806107"/>
            <a:ext cx="283743" cy="283743"/>
          </a:xfrm>
          <a:prstGeom prst="rect">
            <a:avLst/>
          </a:prstGeom>
          <a:noFill/>
          <a:ln>
            <a:noFill/>
          </a:ln>
        </p:spPr>
      </p:pic>
      <p:pic>
        <p:nvPicPr>
          <p:cNvPr id="953" name="Google Shape;953;p178"/>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80"/>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964" name="Google Shape;964;p180"/>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DATO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LA ENTRADA ES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endParaRPr i="1" sz="12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valor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/SUMAR LA OTRA FORMA DE LLAMADA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62E884"/>
                </a:solidFill>
                <a:latin typeface="Courier New"/>
                <a:ea typeface="Courier New"/>
                <a:cs typeface="Courier New"/>
                <a:sym typeface="Courier New"/>
              </a:rPr>
              <a:t>salida</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procesamiento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entrada</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81"/>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970" name="Google Shape;970;p181"/>
          <p:cNvSpPr txBox="1"/>
          <p:nvPr/>
        </p:nvSpPr>
        <p:spPr>
          <a:xfrm>
            <a:off x="475500" y="1334525"/>
            <a:ext cx="81930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8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3</a:t>
            </a:r>
            <a:endParaRPr b="1" sz="4000">
              <a:solidFill>
                <a:schemeClr val="dk1"/>
              </a:solidFill>
              <a:latin typeface="DM Sans"/>
              <a:ea typeface="DM Sans"/>
              <a:cs typeface="DM Sans"/>
              <a:sym typeface="DM Sans"/>
            </a:endParaRPr>
          </a:p>
        </p:txBody>
      </p:sp>
      <p:sp>
        <p:nvSpPr>
          <p:cNvPr id="976" name="Google Shape;976;p182"/>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8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4</a:t>
            </a:r>
            <a:endParaRPr b="1" sz="4000">
              <a:solidFill>
                <a:schemeClr val="dk1"/>
              </a:solidFill>
              <a:latin typeface="DM Sans"/>
              <a:ea typeface="DM Sans"/>
              <a:cs typeface="DM Sans"/>
              <a:sym typeface="DM Sans"/>
            </a:endParaRPr>
          </a:p>
        </p:txBody>
      </p:sp>
      <p:sp>
        <p:nvSpPr>
          <p:cNvPr id="982" name="Google Shape;982;p183"/>
          <p:cNvSpPr txBox="1"/>
          <p:nvPr/>
        </p:nvSpPr>
        <p:spPr>
          <a:xfrm>
            <a:off x="40650" y="1207175"/>
            <a:ext cx="90627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3" name="Google Shape;983;p18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8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5</a:t>
            </a:r>
            <a:endParaRPr b="1" sz="4000">
              <a:solidFill>
                <a:schemeClr val="dk1"/>
              </a:solidFill>
              <a:latin typeface="DM Sans"/>
              <a:ea typeface="DM Sans"/>
              <a:cs typeface="DM Sans"/>
              <a:sym typeface="DM Sans"/>
            </a:endParaRPr>
          </a:p>
        </p:txBody>
      </p:sp>
      <p:pic>
        <p:nvPicPr>
          <p:cNvPr id="989" name="Google Shape;989;p18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990" name="Google Shape;990;p18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91" name="Google Shape;991;p184"/>
          <p:cNvSpPr txBox="1"/>
          <p:nvPr/>
        </p:nvSpPr>
        <p:spPr>
          <a:xfrm>
            <a:off x="475500" y="1207175"/>
            <a:ext cx="8193000" cy="338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85"/>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997" name="Google Shape;997;p185"/>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5</a:t>
            </a:r>
            <a:endParaRPr sz="16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14"/>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Crea un algoritmo utilizando un ciclo</a:t>
            </a:r>
            <a:endParaRPr b="1" sz="4000">
              <a:solidFill>
                <a:schemeClr val="dk1"/>
              </a:solidFill>
              <a:latin typeface="DM Sans"/>
              <a:ea typeface="DM Sans"/>
              <a:cs typeface="DM Sans"/>
              <a:sym typeface="DM Sans"/>
            </a:endParaRPr>
          </a:p>
        </p:txBody>
      </p:sp>
      <p:pic>
        <p:nvPicPr>
          <p:cNvPr id="413" name="Google Shape;413;p11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14" name="Google Shape;414;p114"/>
          <p:cNvSpPr txBox="1"/>
          <p:nvPr/>
        </p:nvSpPr>
        <p:spPr>
          <a:xfrm>
            <a:off x="457725" y="2175850"/>
            <a:ext cx="7871100" cy="27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b="1" lang="es-419" sz="1350">
                <a:latin typeface="DM Sans"/>
                <a:ea typeface="DM Sans"/>
                <a:cs typeface="DM Sans"/>
                <a:sym typeface="DM Sans"/>
              </a:rPr>
              <a: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07975" lvl="0" marL="457200" rtl="0" algn="just">
              <a:lnSpc>
                <a:spcPct val="115000"/>
              </a:lnSpc>
              <a:spcBef>
                <a:spcPts val="0"/>
              </a:spcBef>
              <a:spcAft>
                <a:spcPts val="0"/>
              </a:spcAft>
              <a:buClr>
                <a:srgbClr val="EF89D2"/>
              </a:buClr>
              <a:buSzPts val="1250"/>
              <a:buFont typeface="Helvetica Neue"/>
              <a:buChar char="✓"/>
            </a:pPr>
            <a:r>
              <a:rPr lang="es-419" sz="1250">
                <a:solidFill>
                  <a:schemeClr val="dk1"/>
                </a:solidFill>
                <a:latin typeface="DM Sans"/>
                <a:ea typeface="DM Sans"/>
                <a:cs typeface="DM Sans"/>
                <a:sym typeface="DM Sans"/>
              </a:rPr>
              <a:t>Tomando como base los ejemplos de la estructura for y while, crear un algoritmo que repita un bloque de instrucciones. En cada repetición es necesario efectuar una operación o comparación para obtener una salida por alerta o consola.</a:t>
            </a:r>
            <a:endParaRPr sz="125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rgbClr val="999999"/>
              </a:solidFill>
              <a:latin typeface="DM Sans"/>
              <a:ea typeface="DM Sans"/>
              <a:cs typeface="DM Sans"/>
              <a:sym typeface="DM Sans"/>
            </a:endParaRPr>
          </a:p>
          <a:p>
            <a:pPr indent="-314325" lvl="0" marL="457200" rtl="0" algn="l">
              <a:spcBef>
                <a:spcPts val="0"/>
              </a:spcBef>
              <a:spcAft>
                <a:spcPts val="0"/>
              </a:spcAft>
              <a:buClr>
                <a:srgbClr val="EF89D2"/>
              </a:buClr>
              <a:buSzPts val="1350"/>
              <a:buFont typeface="DM Sans"/>
              <a:buChar char="✓"/>
            </a:pPr>
            <a:r>
              <a:rPr lang="es-419"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emplee bucles e instrucciones condicionales.</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150">
                <a:solidFill>
                  <a:schemeClr val="dk1"/>
                </a:solidFill>
                <a:highlight>
                  <a:schemeClr val="accent6"/>
                </a:highlight>
                <a:latin typeface="DM Sans"/>
                <a:ea typeface="DM Sans"/>
                <a:cs typeface="DM Sans"/>
                <a:sym typeface="DM Sans"/>
              </a:rPr>
              <a:t>Podrás encontrar un ejemplo en la carpeta “Ejemplos de actividades”</a:t>
            </a:r>
            <a:endParaRPr sz="1150">
              <a:highlight>
                <a:schemeClr val="accent6"/>
              </a:highlight>
              <a:latin typeface="DM Sans"/>
              <a:ea typeface="DM Sans"/>
              <a:cs typeface="DM Sans"/>
              <a:sym typeface="DM Sans"/>
            </a:endParaRPr>
          </a:p>
        </p:txBody>
      </p:sp>
      <p:sp>
        <p:nvSpPr>
          <p:cNvPr id="415" name="Google Shape;415;p11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16" name="Google Shape;416;p11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1</a:t>
            </a:r>
            <a:endParaRPr sz="1500">
              <a:latin typeface="DM Sans Medium"/>
              <a:ea typeface="DM Sans Medium"/>
              <a:cs typeface="DM Sans Medium"/>
              <a:sym typeface="DM Sans Medium"/>
            </a:endParaRPr>
          </a:p>
        </p:txBody>
      </p:sp>
      <p:grpSp>
        <p:nvGrpSpPr>
          <p:cNvPr id="417" name="Google Shape;417;p114"/>
          <p:cNvGrpSpPr/>
          <p:nvPr/>
        </p:nvGrpSpPr>
        <p:grpSpPr>
          <a:xfrm>
            <a:off x="7964356" y="266054"/>
            <a:ext cx="702103" cy="660429"/>
            <a:chOff x="3137108" y="2467173"/>
            <a:chExt cx="738900" cy="738900"/>
          </a:xfrm>
        </p:grpSpPr>
        <p:sp>
          <p:nvSpPr>
            <p:cNvPr id="418" name="Google Shape;418;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11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87"/>
          <p:cNvSpPr txBox="1"/>
          <p:nvPr/>
        </p:nvSpPr>
        <p:spPr>
          <a:xfrm>
            <a:off x="4597450" y="515975"/>
            <a:ext cx="4065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La tienda</a:t>
            </a:r>
            <a:endParaRPr b="1" sz="3400">
              <a:solidFill>
                <a:schemeClr val="dk1"/>
              </a:solidFill>
              <a:latin typeface="DM Sans"/>
              <a:ea typeface="DM Sans"/>
              <a:cs typeface="DM Sans"/>
              <a:sym typeface="DM Sans"/>
            </a:endParaRPr>
          </a:p>
        </p:txBody>
      </p:sp>
      <p:sp>
        <p:nvSpPr>
          <p:cNvPr id="1008" name="Google Shape;1008;p18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09" name="Google Shape;1009;p187"/>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Por cada dato a registrar en un objeto, corresponde una propiedad. Recordemos que la invocación del objeto es instanciarlo usando new y el constructor.</a:t>
            </a:r>
            <a:endParaRPr sz="1200">
              <a:solidFill>
                <a:schemeClr val="dk2"/>
              </a:solidFill>
              <a:latin typeface="DM Sans"/>
              <a:ea typeface="DM Sans"/>
              <a:cs typeface="DM Sans"/>
              <a:sym typeface="DM Sans"/>
            </a:endParaRPr>
          </a:p>
        </p:txBody>
      </p:sp>
      <p:sp>
        <p:nvSpPr>
          <p:cNvPr id="1010" name="Google Shape;1010;p187"/>
          <p:cNvSpPr txBox="1"/>
          <p:nvPr/>
        </p:nvSpPr>
        <p:spPr>
          <a:xfrm>
            <a:off x="4597450" y="1642775"/>
            <a:ext cx="4065000" cy="18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que permita registrar:</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419" sz="1350">
                <a:latin typeface="DM Sans"/>
                <a:ea typeface="DM Sans"/>
                <a:cs typeface="DM Sans"/>
                <a:sym typeface="DM Sans"/>
              </a:rPr>
              <a:t>Nombre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Dirección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Propietario de la 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Rubro de la tienda.</a:t>
            </a:r>
            <a:endParaRPr sz="1350">
              <a:latin typeface="DM Sans"/>
              <a:ea typeface="DM Sans"/>
              <a:cs typeface="DM Sans"/>
              <a:sym typeface="DM Sans"/>
            </a:endParaRPr>
          </a:p>
          <a:p>
            <a:pPr indent="0" lvl="0" marL="0" rtl="0" algn="l">
              <a:spcBef>
                <a:spcPts val="800"/>
              </a:spcBef>
              <a:spcAft>
                <a:spcPts val="800"/>
              </a:spcAft>
              <a:buNone/>
            </a:pPr>
            <a:r>
              <a:rPr lang="es-419" sz="1350">
                <a:latin typeface="DM Sans"/>
                <a:ea typeface="DM Sans"/>
                <a:cs typeface="DM Sans"/>
                <a:sym typeface="DM Sans"/>
              </a:rPr>
              <a:t>Luego invocar al menos tres (3) objetos usando esta clase.</a:t>
            </a:r>
            <a:endParaRPr sz="1350">
              <a:latin typeface="DM Sans"/>
              <a:ea typeface="DM Sans"/>
              <a:cs typeface="DM Sans"/>
              <a:sym typeface="DM Sans"/>
            </a:endParaRPr>
          </a:p>
        </p:txBody>
      </p:sp>
      <p:pic>
        <p:nvPicPr>
          <p:cNvPr id="1011" name="Google Shape;1011;p187"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012" name="Google Shape;1012;p187"/>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88"/>
          <p:cNvSpPr txBox="1"/>
          <p:nvPr/>
        </p:nvSpPr>
        <p:spPr>
          <a:xfrm>
            <a:off x="4597450" y="468275"/>
            <a:ext cx="4039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Registro de tiendas</a:t>
            </a:r>
            <a:endParaRPr b="1" sz="3400">
              <a:solidFill>
                <a:schemeClr val="dk1"/>
              </a:solidFill>
              <a:latin typeface="DM Sans"/>
              <a:ea typeface="DM Sans"/>
              <a:cs typeface="DM Sans"/>
              <a:sym typeface="DM Sans"/>
            </a:endParaRPr>
          </a:p>
        </p:txBody>
      </p:sp>
      <p:sp>
        <p:nvSpPr>
          <p:cNvPr id="1018" name="Google Shape;1018;p188"/>
          <p:cNvSpPr txBox="1"/>
          <p:nvPr/>
        </p:nvSpPr>
        <p:spPr>
          <a:xfrm>
            <a:off x="4597450" y="2066075"/>
            <a:ext cx="4071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Solicitar al usuario el registro de cinco (5) tiendas.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Emplear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de la actividad 1, para instanciar los objetos en función de las entradas capturadas. Generar una única salida compuesta por la información de los objetos instanciados.</a:t>
            </a:r>
            <a:endParaRPr sz="1350">
              <a:latin typeface="DM Sans"/>
              <a:ea typeface="DM Sans"/>
              <a:cs typeface="DM Sans"/>
              <a:sym typeface="DM Sans"/>
            </a:endParaRPr>
          </a:p>
        </p:txBody>
      </p:sp>
      <p:pic>
        <p:nvPicPr>
          <p:cNvPr id="1019" name="Google Shape;1019;p188"/>
          <p:cNvPicPr preferRelativeResize="0"/>
          <p:nvPr/>
        </p:nvPicPr>
        <p:blipFill>
          <a:blip r:embed="rId3">
            <a:alphaModFix/>
          </a:blip>
          <a:stretch>
            <a:fillRect/>
          </a:stretch>
        </p:blipFill>
        <p:spPr>
          <a:xfrm>
            <a:off x="0" y="0"/>
            <a:ext cx="3297374" cy="5143500"/>
          </a:xfrm>
          <a:prstGeom prst="rect">
            <a:avLst/>
          </a:prstGeom>
          <a:noFill/>
          <a:ln>
            <a:noFill/>
          </a:ln>
        </p:spPr>
      </p:pic>
      <p:sp>
        <p:nvSpPr>
          <p:cNvPr id="1020" name="Google Shape;1020;p18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21" name="Google Shape;1021;p188"/>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posible instanciar objetos de forma local en un bloque, y los valores pasados por parámetro al constructor pueden ser capturados desde una llamada prompt.</a:t>
            </a:r>
            <a:endParaRPr sz="1200">
              <a:solidFill>
                <a:schemeClr val="dk2"/>
              </a:solidFill>
              <a:latin typeface="DM Sans"/>
              <a:ea typeface="DM Sans"/>
              <a:cs typeface="DM Sans"/>
              <a:sym typeface="DM Sans"/>
            </a:endParaRPr>
          </a:p>
        </p:txBody>
      </p:sp>
      <p:pic>
        <p:nvPicPr>
          <p:cNvPr id="1022" name="Google Shape;1022;p188" title="ícono de codertips"/>
          <p:cNvPicPr preferRelativeResize="0"/>
          <p:nvPr/>
        </p:nvPicPr>
        <p:blipFill>
          <a:blip r:embed="rId4">
            <a:alphaModFix/>
          </a:blip>
          <a:stretch>
            <a:fillRect/>
          </a:stretch>
        </p:blipFill>
        <p:spPr>
          <a:xfrm>
            <a:off x="4725972" y="3895632"/>
            <a:ext cx="283743" cy="283743"/>
          </a:xfrm>
          <a:prstGeom prst="rect">
            <a:avLst/>
          </a:prstGeom>
          <a:noFill/>
          <a:ln>
            <a:noFill/>
          </a:ln>
        </p:spPr>
      </p:pic>
      <p:pic>
        <p:nvPicPr>
          <p:cNvPr id="1023" name="Google Shape;1023;p188"/>
          <p:cNvPicPr preferRelativeResize="0"/>
          <p:nvPr/>
        </p:nvPicPr>
        <p:blipFill rotWithShape="1">
          <a:blip r:embed="rId5">
            <a:alphaModFix/>
          </a:blip>
          <a:srcRect b="0" l="23061" r="8971" t="0"/>
          <a:stretch/>
        </p:blipFill>
        <p:spPr>
          <a:xfrm>
            <a:off x="0" y="0"/>
            <a:ext cx="4426200"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89"/>
          <p:cNvSpPr txBox="1"/>
          <p:nvPr/>
        </p:nvSpPr>
        <p:spPr>
          <a:xfrm>
            <a:off x="4597450" y="468275"/>
            <a:ext cx="40392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 3</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Abierto y cerrado</a:t>
            </a:r>
            <a:endParaRPr b="1" sz="3300">
              <a:solidFill>
                <a:schemeClr val="dk1"/>
              </a:solidFill>
              <a:latin typeface="DM Sans"/>
              <a:ea typeface="DM Sans"/>
              <a:cs typeface="DM Sans"/>
              <a:sym typeface="DM Sans"/>
            </a:endParaRPr>
          </a:p>
        </p:txBody>
      </p:sp>
      <p:sp>
        <p:nvSpPr>
          <p:cNvPr id="1029" name="Google Shape;1029;p189"/>
          <p:cNvSpPr txBox="1"/>
          <p:nvPr/>
        </p:nvSpPr>
        <p:spPr>
          <a:xfrm>
            <a:off x="4597450" y="1428388"/>
            <a:ext cx="4039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método para la clase </a:t>
            </a:r>
            <a:r>
              <a:rPr lang="es-419" sz="1350">
                <a:solidFill>
                  <a:schemeClr val="accent4"/>
                </a:solidFill>
                <a:latin typeface="DM Sans"/>
                <a:ea typeface="DM Sans"/>
                <a:cs typeface="DM Sans"/>
                <a:sym typeface="DM Sans"/>
              </a:rPr>
              <a:t>Tienda </a:t>
            </a:r>
            <a:r>
              <a:rPr lang="es-419" sz="1350">
                <a:latin typeface="DM Sans"/>
                <a:ea typeface="DM Sans"/>
                <a:cs typeface="DM Sans"/>
                <a:sym typeface="DM Sans"/>
              </a:rPr>
              <a:t>con la siguiente cabecera </a:t>
            </a:r>
            <a:r>
              <a:rPr lang="es-419" sz="1350">
                <a:solidFill>
                  <a:schemeClr val="accent4"/>
                </a:solidFill>
                <a:latin typeface="DM Sans"/>
                <a:ea typeface="DM Sans"/>
                <a:cs typeface="DM Sans"/>
                <a:sym typeface="DM Sans"/>
              </a:rPr>
              <a:t>estaAbierto(hora)</a:t>
            </a:r>
            <a:r>
              <a:rPr lang="es-419" sz="1350">
                <a:latin typeface="DM Sans"/>
                <a:ea typeface="DM Sans"/>
                <a:cs typeface="DM Sans"/>
                <a:sym typeface="DM Sans"/>
              </a:rPr>
              <a:t>. Este retorna true si la hora enviada está entre las 08 y 12, o entre las 15 y 19. Caso contrario, se retorna </a:t>
            </a:r>
            <a:r>
              <a:rPr lang="es-419" sz="1350">
                <a:solidFill>
                  <a:schemeClr val="accent4"/>
                </a:solidFill>
                <a:latin typeface="DM Sans"/>
                <a:ea typeface="DM Sans"/>
                <a:cs typeface="DM Sans"/>
                <a:sym typeface="DM Sans"/>
              </a:rPr>
              <a:t>false</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Luego invocar al menos un (1) objeto usando esta clase, y solicitar al usuario tres (3) horas. Informar por alerta si la tienda está abierta, en función de la hora ingresada.</a:t>
            </a:r>
            <a:endParaRPr sz="1350">
              <a:latin typeface="DM Sans"/>
              <a:ea typeface="DM Sans"/>
              <a:cs typeface="DM Sans"/>
              <a:sym typeface="DM Sans"/>
            </a:endParaRPr>
          </a:p>
        </p:txBody>
      </p:sp>
      <p:sp>
        <p:nvSpPr>
          <p:cNvPr id="1030" name="Google Shape;1030;p18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31" name="Google Shape;1031;p189"/>
          <p:cNvSpPr txBox="1"/>
          <p:nvPr/>
        </p:nvSpPr>
        <p:spPr>
          <a:xfrm>
            <a:off x="45845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Considerando que por prompt sólo podemos ingresar cadenas, se sugiere asumir que se trabaja sólo con horas en punto, de 0 a 22. El if debe verificar dos intervalos válidos.</a:t>
            </a:r>
            <a:endParaRPr sz="1200">
              <a:solidFill>
                <a:schemeClr val="dk2"/>
              </a:solidFill>
              <a:latin typeface="DM Sans"/>
              <a:ea typeface="DM Sans"/>
              <a:cs typeface="DM Sans"/>
              <a:sym typeface="DM Sans"/>
            </a:endParaRPr>
          </a:p>
        </p:txBody>
      </p:sp>
      <p:pic>
        <p:nvPicPr>
          <p:cNvPr id="1032" name="Google Shape;1032;p189" title="ícono de codertips"/>
          <p:cNvPicPr preferRelativeResize="0"/>
          <p:nvPr/>
        </p:nvPicPr>
        <p:blipFill>
          <a:blip r:embed="rId3">
            <a:alphaModFix/>
          </a:blip>
          <a:stretch>
            <a:fillRect/>
          </a:stretch>
        </p:blipFill>
        <p:spPr>
          <a:xfrm>
            <a:off x="4708347" y="3895632"/>
            <a:ext cx="283743" cy="283743"/>
          </a:xfrm>
          <a:prstGeom prst="rect">
            <a:avLst/>
          </a:prstGeom>
          <a:noFill/>
          <a:ln>
            <a:noFill/>
          </a:ln>
        </p:spPr>
      </p:pic>
      <p:pic>
        <p:nvPicPr>
          <p:cNvPr id="1033" name="Google Shape;1033;p189"/>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90"/>
          <p:cNvSpPr txBox="1"/>
          <p:nvPr/>
        </p:nvSpPr>
        <p:spPr>
          <a:xfrm>
            <a:off x="4597450" y="468275"/>
            <a:ext cx="4065000" cy="109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Actividad 4</a:t>
            </a:r>
            <a:endParaRPr b="1" sz="33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300">
                <a:solidFill>
                  <a:schemeClr val="dk1"/>
                </a:solidFill>
                <a:latin typeface="DM Sans"/>
                <a:ea typeface="DM Sans"/>
                <a:cs typeface="DM Sans"/>
                <a:sym typeface="DM Sans"/>
              </a:rPr>
              <a:t>Validar propietario</a:t>
            </a:r>
            <a:endParaRPr b="1" sz="3300">
              <a:solidFill>
                <a:schemeClr val="dk1"/>
              </a:solidFill>
              <a:latin typeface="DM Sans"/>
              <a:ea typeface="DM Sans"/>
              <a:cs typeface="DM Sans"/>
              <a:sym typeface="DM Sans"/>
            </a:endParaRPr>
          </a:p>
        </p:txBody>
      </p:sp>
      <p:sp>
        <p:nvSpPr>
          <p:cNvPr id="1039" name="Google Shape;1039;p19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40" name="Google Shape;1040;p190"/>
          <p:cNvSpPr txBox="1"/>
          <p:nvPr/>
        </p:nvSpPr>
        <p:spPr>
          <a:xfrm>
            <a:off x="4597450" y="3483412"/>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Es común emplear métodos de clase para validar si un valor recibido por parámetro es igual al valor de una propiedad del objeto. Se llama el método por cada objeto creado.</a:t>
            </a:r>
            <a:endParaRPr sz="1200">
              <a:solidFill>
                <a:schemeClr val="dk2"/>
              </a:solidFill>
              <a:latin typeface="DM Sans"/>
              <a:ea typeface="DM Sans"/>
              <a:cs typeface="DM Sans"/>
              <a:sym typeface="DM Sans"/>
            </a:endParaRPr>
          </a:p>
        </p:txBody>
      </p:sp>
      <p:sp>
        <p:nvSpPr>
          <p:cNvPr id="1041" name="Google Shape;1041;p190"/>
          <p:cNvSpPr txBox="1"/>
          <p:nvPr/>
        </p:nvSpPr>
        <p:spPr>
          <a:xfrm>
            <a:off x="4597450" y="1502550"/>
            <a:ext cx="4065000" cy="201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Declarar un método para la clase </a:t>
            </a:r>
            <a:r>
              <a:rPr lang="es-419" sz="1250">
                <a:solidFill>
                  <a:schemeClr val="accent4"/>
                </a:solidFill>
                <a:latin typeface="DM Sans"/>
                <a:ea typeface="DM Sans"/>
                <a:cs typeface="DM Sans"/>
                <a:sym typeface="DM Sans"/>
              </a:rPr>
              <a:t>Tienda </a:t>
            </a:r>
            <a:r>
              <a:rPr lang="es-419" sz="1250">
                <a:latin typeface="DM Sans"/>
                <a:ea typeface="DM Sans"/>
                <a:cs typeface="DM Sans"/>
                <a:sym typeface="DM Sans"/>
              </a:rPr>
              <a:t>con la siguiente cabecera </a:t>
            </a:r>
            <a:r>
              <a:rPr lang="es-419" sz="1250">
                <a:solidFill>
                  <a:schemeClr val="accent4"/>
                </a:solidFill>
                <a:latin typeface="DM Sans"/>
                <a:ea typeface="DM Sans"/>
                <a:cs typeface="DM Sans"/>
                <a:sym typeface="DM Sans"/>
              </a:rPr>
              <a:t>esPropietario(nombre)</a:t>
            </a:r>
            <a:r>
              <a:rPr lang="es-419" sz="1250">
                <a:latin typeface="DM Sans"/>
                <a:ea typeface="DM Sans"/>
                <a:cs typeface="DM Sans"/>
                <a:sym typeface="DM Sans"/>
              </a:rPr>
              <a:t>. Se retorna true si el nombre enviado corresponde al propietario de la tienda.Caso contrario, se retorna </a:t>
            </a:r>
            <a:r>
              <a:rPr lang="es-419" sz="1250">
                <a:solidFill>
                  <a:schemeClr val="accent4"/>
                </a:solidFill>
                <a:latin typeface="DM Sans"/>
                <a:ea typeface="DM Sans"/>
                <a:cs typeface="DM Sans"/>
                <a:sym typeface="DM Sans"/>
              </a:rPr>
              <a:t>false</a:t>
            </a:r>
            <a:r>
              <a:rPr lang="es-419" sz="1250">
                <a:latin typeface="DM Sans"/>
                <a:ea typeface="DM Sans"/>
                <a:cs typeface="DM Sans"/>
                <a:sym typeface="DM Sans"/>
              </a:rPr>
              <a:t>.</a:t>
            </a:r>
            <a:endParaRPr sz="1250">
              <a:latin typeface="DM Sans"/>
              <a:ea typeface="DM Sans"/>
              <a:cs typeface="DM Sans"/>
              <a:sym typeface="DM Sans"/>
            </a:endParaRPr>
          </a:p>
          <a:p>
            <a:pPr indent="0" lvl="0" marL="0" rtl="0" algn="l">
              <a:spcBef>
                <a:spcPts val="800"/>
              </a:spcBef>
              <a:spcAft>
                <a:spcPts val="800"/>
              </a:spcAft>
              <a:buNone/>
            </a:pPr>
            <a:r>
              <a:rPr lang="es-419" sz="1250">
                <a:latin typeface="DM Sans"/>
                <a:ea typeface="DM Sans"/>
                <a:cs typeface="DM Sans"/>
                <a:sym typeface="DM Sans"/>
              </a:rPr>
              <a:t>Luego, invocar al menos tres(3) objetos usando esta clase y solicitar al usuario cinco(5) nombres. Informar por alerta si los nombres pertenecen a algún dueño de tienda.</a:t>
            </a:r>
            <a:endParaRPr sz="1250">
              <a:latin typeface="DM Sans"/>
              <a:ea typeface="DM Sans"/>
              <a:cs typeface="DM Sans"/>
              <a:sym typeface="DM Sans"/>
            </a:endParaRPr>
          </a:p>
        </p:txBody>
      </p:sp>
      <p:pic>
        <p:nvPicPr>
          <p:cNvPr id="1042" name="Google Shape;1042;p190" title="ícono de codertips"/>
          <p:cNvPicPr preferRelativeResize="0"/>
          <p:nvPr/>
        </p:nvPicPr>
        <p:blipFill>
          <a:blip r:embed="rId3">
            <a:alphaModFix/>
          </a:blip>
          <a:stretch>
            <a:fillRect/>
          </a:stretch>
        </p:blipFill>
        <p:spPr>
          <a:xfrm>
            <a:off x="4717172" y="3895632"/>
            <a:ext cx="283743" cy="283743"/>
          </a:xfrm>
          <a:prstGeom prst="rect">
            <a:avLst/>
          </a:prstGeom>
          <a:noFill/>
          <a:ln>
            <a:noFill/>
          </a:ln>
        </p:spPr>
      </p:pic>
      <p:pic>
        <p:nvPicPr>
          <p:cNvPr id="1043" name="Google Shape;1043;p190"/>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91"/>
          <p:cNvSpPr txBox="1"/>
          <p:nvPr/>
        </p:nvSpPr>
        <p:spPr>
          <a:xfrm>
            <a:off x="4486750" y="307950"/>
            <a:ext cx="41499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Actividad 5</a:t>
            </a:r>
            <a:endParaRPr b="1" sz="28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800">
                <a:solidFill>
                  <a:schemeClr val="dk1"/>
                </a:solidFill>
                <a:latin typeface="DM Sans"/>
                <a:ea typeface="DM Sans"/>
                <a:cs typeface="DM Sans"/>
                <a:sym typeface="DM Sans"/>
              </a:rPr>
              <a:t>El cliente</a:t>
            </a:r>
            <a:endParaRPr b="1" sz="2800">
              <a:solidFill>
                <a:schemeClr val="dk1"/>
              </a:solidFill>
              <a:latin typeface="DM Sans"/>
              <a:ea typeface="DM Sans"/>
              <a:cs typeface="DM Sans"/>
              <a:sym typeface="DM Sans"/>
            </a:endParaRPr>
          </a:p>
        </p:txBody>
      </p:sp>
      <p:sp>
        <p:nvSpPr>
          <p:cNvPr id="1049" name="Google Shape;1049;p19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050" name="Google Shape;1050;p191"/>
          <p:cNvSpPr txBox="1"/>
          <p:nvPr/>
        </p:nvSpPr>
        <p:spPr>
          <a:xfrm>
            <a:off x="4499650" y="3528825"/>
            <a:ext cx="4149900" cy="1031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100">
                <a:solidFill>
                  <a:schemeClr val="dk1"/>
                </a:solidFill>
                <a:latin typeface="DM Sans"/>
                <a:ea typeface="DM Sans"/>
                <a:cs typeface="DM Sans"/>
                <a:sym typeface="DM Sans"/>
              </a:rPr>
              <a:t>Notas actividad 5</a:t>
            </a:r>
            <a:endParaRPr b="1" sz="11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Es posible verificar en un métòdo, usando un condicional, si la propiedad cumple con cierto valor antes de modificarla. Recordemos que una función retorna un  solo valor.</a:t>
            </a:r>
            <a:endParaRPr sz="1100">
              <a:solidFill>
                <a:schemeClr val="dk2"/>
              </a:solidFill>
              <a:latin typeface="DM Sans"/>
              <a:ea typeface="DM Sans"/>
              <a:cs typeface="DM Sans"/>
              <a:sym typeface="DM Sans"/>
            </a:endParaRPr>
          </a:p>
        </p:txBody>
      </p:sp>
      <p:pic>
        <p:nvPicPr>
          <p:cNvPr id="1051" name="Google Shape;1051;p191" title="ícono de codertips"/>
          <p:cNvPicPr preferRelativeResize="0"/>
          <p:nvPr/>
        </p:nvPicPr>
        <p:blipFill>
          <a:blip r:embed="rId3">
            <a:alphaModFix/>
          </a:blip>
          <a:stretch>
            <a:fillRect/>
          </a:stretch>
        </p:blipFill>
        <p:spPr>
          <a:xfrm>
            <a:off x="4597447" y="3902657"/>
            <a:ext cx="283743" cy="283743"/>
          </a:xfrm>
          <a:prstGeom prst="rect">
            <a:avLst/>
          </a:prstGeom>
          <a:noFill/>
          <a:ln>
            <a:noFill/>
          </a:ln>
        </p:spPr>
      </p:pic>
      <p:pic>
        <p:nvPicPr>
          <p:cNvPr id="1052" name="Google Shape;1052;p191"/>
          <p:cNvPicPr preferRelativeResize="0"/>
          <p:nvPr/>
        </p:nvPicPr>
        <p:blipFill rotWithShape="1">
          <a:blip r:embed="rId4">
            <a:alphaModFix/>
          </a:blip>
          <a:srcRect b="0" l="6854" r="41800" t="0"/>
          <a:stretch/>
        </p:blipFill>
        <p:spPr>
          <a:xfrm>
            <a:off x="-31929" y="0"/>
            <a:ext cx="4370654" cy="5143501"/>
          </a:xfrm>
          <a:prstGeom prst="rect">
            <a:avLst/>
          </a:prstGeom>
          <a:noFill/>
          <a:ln>
            <a:noFill/>
          </a:ln>
        </p:spPr>
      </p:pic>
      <p:sp>
        <p:nvSpPr>
          <p:cNvPr id="1053" name="Google Shape;1053;p191"/>
          <p:cNvSpPr txBox="1"/>
          <p:nvPr/>
        </p:nvSpPr>
        <p:spPr>
          <a:xfrm>
            <a:off x="4499625" y="1127625"/>
            <a:ext cx="4149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Declarar una clase </a:t>
            </a:r>
            <a:r>
              <a:rPr b="1" lang="es-419" sz="1200">
                <a:solidFill>
                  <a:schemeClr val="dk1"/>
                </a:solidFill>
                <a:latin typeface="DM Sans"/>
                <a:ea typeface="DM Sans"/>
                <a:cs typeface="DM Sans"/>
                <a:sym typeface="DM Sans"/>
              </a:rPr>
              <a:t>Cliente</a:t>
            </a:r>
            <a:r>
              <a:rPr lang="es-419" sz="1200">
                <a:solidFill>
                  <a:schemeClr val="accent4"/>
                </a:solidFill>
                <a:latin typeface="DM Sans"/>
                <a:ea typeface="DM Sans"/>
                <a:cs typeface="DM Sans"/>
                <a:sym typeface="DM Sans"/>
              </a:rPr>
              <a:t> </a:t>
            </a:r>
            <a:r>
              <a:rPr lang="es-419" sz="1200">
                <a:latin typeface="DM Sans"/>
                <a:ea typeface="DM Sans"/>
                <a:cs typeface="DM Sans"/>
                <a:sym typeface="DM Sans"/>
              </a:rPr>
              <a:t>que permita registrar:</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Registrar nombre, presupuesto, si tiene tarjeta de descuento, y número de teléfono del cliente.</a:t>
            </a:r>
            <a:endParaRPr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latin typeface="DM Sans"/>
                <a:ea typeface="DM Sans"/>
                <a:cs typeface="DM Sans"/>
                <a:sym typeface="DM Sans"/>
              </a:rPr>
              <a:t>Un método transferirDinero(valor), que permita  obtener y restar cierta cantidad del presupuesto, siempre que este parámetro sea menor al valor enviado, y mayor que cero.</a:t>
            </a:r>
            <a:endParaRPr sz="1200">
              <a:latin typeface="DM Sans"/>
              <a:ea typeface="DM Sans"/>
              <a:cs typeface="DM Sans"/>
              <a:sym typeface="DM Sans"/>
            </a:endParaRPr>
          </a:p>
          <a:p>
            <a:pPr indent="0" lvl="0" marL="0" rtl="0" algn="l">
              <a:spcBef>
                <a:spcPts val="0"/>
              </a:spcBef>
              <a:spcAft>
                <a:spcPts val="0"/>
              </a:spcAft>
              <a:buNone/>
            </a:pPr>
            <a:r>
              <a:rPr lang="es-419" sz="1200">
                <a:latin typeface="DM Sans"/>
                <a:ea typeface="DM Sans"/>
                <a:cs typeface="DM Sans"/>
                <a:sym typeface="DM Sans"/>
              </a:rPr>
              <a:t>Luego invocar al menos tres (3) objetos usando esta clase, y solicitar al usuario cinco (5) números. </a:t>
            </a:r>
            <a:r>
              <a:rPr lang="es-419" sz="1200">
                <a:highlight>
                  <a:srgbClr val="EAFF6A"/>
                </a:highlight>
                <a:latin typeface="DM Sans"/>
                <a:ea typeface="DM Sans"/>
                <a:cs typeface="DM Sans"/>
                <a:sym typeface="DM Sans"/>
              </a:rPr>
              <a:t>Informar por alerta si cada uno de los clientes cuenta con el presupuesto suficiente para realizar una transferencia de igual monto al ingresado.</a:t>
            </a:r>
            <a:endParaRPr sz="1200">
              <a:highlight>
                <a:srgbClr val="EAFF6A"/>
              </a:highlight>
              <a:latin typeface="DM Sans"/>
              <a:ea typeface="DM Sans"/>
              <a:cs typeface="DM Sans"/>
              <a:sym typeface="DM Sans"/>
            </a:endParaRPr>
          </a:p>
        </p:txBody>
      </p:sp>
      <p:pic>
        <p:nvPicPr>
          <p:cNvPr id="1054" name="Google Shape;1054;p19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9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1</a:t>
            </a:r>
            <a:endParaRPr b="1" sz="4000">
              <a:solidFill>
                <a:schemeClr val="dk1"/>
              </a:solidFill>
              <a:latin typeface="DM Sans"/>
              <a:ea typeface="DM Sans"/>
              <a:cs typeface="DM Sans"/>
              <a:sym typeface="DM Sans"/>
            </a:endParaRPr>
          </a:p>
        </p:txBody>
      </p:sp>
      <p:sp>
        <p:nvSpPr>
          <p:cNvPr id="1065" name="Google Shape;1065;p193"/>
          <p:cNvSpPr txBox="1"/>
          <p:nvPr/>
        </p:nvSpPr>
        <p:spPr>
          <a:xfrm>
            <a:off x="475500" y="1207175"/>
            <a:ext cx="8193000" cy="393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66" name="Google Shape;1066;p19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9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Solución propuesta Actividad 2</a:t>
            </a:r>
            <a:endParaRPr b="1" sz="4000">
              <a:solidFill>
                <a:schemeClr val="dk1"/>
              </a:solidFill>
              <a:latin typeface="DM Sans"/>
              <a:ea typeface="DM Sans"/>
              <a:cs typeface="DM Sans"/>
              <a:sym typeface="DM Sans"/>
            </a:endParaRPr>
          </a:p>
        </p:txBody>
      </p:sp>
      <p:sp>
        <p:nvSpPr>
          <p:cNvPr id="1072" name="Google Shape;1072;p194"/>
          <p:cNvSpPr txBox="1"/>
          <p:nvPr/>
        </p:nvSpPr>
        <p:spPr>
          <a:xfrm>
            <a:off x="475500" y="1207175"/>
            <a:ext cx="8193000" cy="356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ingresados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286C4"/>
                </a:solidFill>
                <a:latin typeface="Courier New"/>
                <a:ea typeface="Courier New"/>
                <a:cs typeface="Courier New"/>
                <a:sym typeface="Courier New"/>
              </a:rPr>
              <a:t>for</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0</a:t>
            </a:r>
            <a:r>
              <a:rPr lang="es-419" sz="1250">
                <a:solidFill>
                  <a:srgbClr val="F6F6F4"/>
                </a:solidFill>
                <a:latin typeface="Courier New"/>
                <a:ea typeface="Courier New"/>
                <a:cs typeface="Courier New"/>
                <a:sym typeface="Courier New"/>
              </a:rPr>
              <a:t>; index </a:t>
            </a:r>
            <a:r>
              <a:rPr lang="es-419" sz="1250">
                <a:solidFill>
                  <a:srgbClr val="F286C4"/>
                </a:solidFill>
                <a:latin typeface="Courier New"/>
                <a:ea typeface="Courier New"/>
                <a:cs typeface="Courier New"/>
                <a:sym typeface="Courier New"/>
              </a:rPr>
              <a:t>&lt;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5</a:t>
            </a:r>
            <a:r>
              <a:rPr lang="es-419" sz="1250">
                <a:solidFill>
                  <a:srgbClr val="F6F6F4"/>
                </a:solidFill>
                <a:latin typeface="Courier New"/>
                <a:ea typeface="Courier New"/>
                <a:cs typeface="Courier New"/>
                <a:sym typeface="Courier New"/>
              </a:rPr>
              <a:t>; index</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let</a:t>
            </a:r>
            <a:r>
              <a:rPr lang="es-419" sz="1250">
                <a:solidFill>
                  <a:srgbClr val="F6F6F4"/>
                </a:solidFill>
                <a:latin typeface="Courier New"/>
                <a:ea typeface="Courier New"/>
                <a:cs typeface="Courier New"/>
                <a:sym typeface="Courier New"/>
              </a:rPr>
              <a:t> tienda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b="1" lang="es-419" sz="1250">
                <a:solidFill>
                  <a:srgbClr val="F286C4"/>
                </a:solidFill>
                <a:latin typeface="Courier New"/>
                <a:ea typeface="Courier New"/>
                <a:cs typeface="Courier New"/>
                <a:sym typeface="Courier New"/>
              </a:rPr>
              <a:t>new</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Tienda</a:t>
            </a:r>
            <a:r>
              <a:rPr lang="es-419" sz="1250">
                <a:solidFill>
                  <a:srgbClr val="F6F6F4"/>
                </a:solidFill>
                <a:latin typeface="Courier New"/>
                <a:ea typeface="Courier New"/>
                <a:cs typeface="Courier New"/>
                <a:sym typeface="Courier New"/>
              </a:rPr>
              <a:t>(</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NOMBRE</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PROPIETARIO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prompt</a:t>
            </a:r>
            <a:r>
              <a:rPr lang="es-419" sz="1250">
                <a:solidFill>
                  <a:srgbClr val="F6F6F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ingresados</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Tienda: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tienda.nombre</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Direccion: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tienda.direccion</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Propitario: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tienda.propietario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endParaRPr sz="12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DEE492"/>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rubro: </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tienda.rubro</a:t>
            </a:r>
            <a:r>
              <a:rPr lang="es-419" sz="1250">
                <a:solidFill>
                  <a:srgbClr val="F286C4"/>
                </a:solidFill>
                <a:latin typeface="Courier New"/>
                <a:ea typeface="Courier New"/>
                <a:cs typeface="Courier New"/>
                <a:sym typeface="Courier New"/>
              </a:rPr>
              <a:t>+</a:t>
            </a:r>
            <a:r>
              <a:rPr lang="es-419" sz="1250">
                <a:solidFill>
                  <a:srgbClr val="DEE492"/>
                </a:solidFill>
                <a:latin typeface="Courier New"/>
                <a:ea typeface="Courier New"/>
                <a:cs typeface="Courier New"/>
                <a:sym typeface="Courier New"/>
              </a:rPr>
              <a:t>"</a:t>
            </a:r>
            <a:r>
              <a:rPr lang="es-419" sz="1250">
                <a:solidFill>
                  <a:srgbClr val="F286C4"/>
                </a:solidFill>
                <a:latin typeface="Courier New"/>
                <a:ea typeface="Courier New"/>
                <a:cs typeface="Courier New"/>
                <a:sym typeface="Courier New"/>
              </a:rPr>
              <a:t>\n</a:t>
            </a:r>
            <a:r>
              <a:rPr lang="es-419" sz="1250">
                <a:solidFill>
                  <a:srgbClr val="DEE492"/>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250">
                <a:solidFill>
                  <a:srgbClr val="97E1F1"/>
                </a:solidFill>
                <a:latin typeface="Courier New"/>
                <a:ea typeface="Courier New"/>
                <a:cs typeface="Courier New"/>
                <a:sym typeface="Courier New"/>
              </a:rPr>
              <a:t>alert</a:t>
            </a:r>
            <a:r>
              <a:rPr lang="es-419" sz="1250">
                <a:solidFill>
                  <a:srgbClr val="F6F6F4"/>
                </a:solidFill>
                <a:latin typeface="Courier New"/>
                <a:ea typeface="Courier New"/>
                <a:cs typeface="Courier New"/>
                <a:sym typeface="Courier New"/>
              </a:rPr>
              <a:t>(ingresados);</a:t>
            </a:r>
            <a:endParaRPr sz="12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73" name="Google Shape;1073;p19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95"/>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3</a:t>
            </a:r>
            <a:endParaRPr b="1" sz="2400">
              <a:solidFill>
                <a:schemeClr val="dk1"/>
              </a:solidFill>
              <a:latin typeface="DM Sans"/>
              <a:ea typeface="DM Sans"/>
              <a:cs typeface="DM Sans"/>
              <a:sym typeface="DM Sans"/>
            </a:endParaRPr>
          </a:p>
        </p:txBody>
      </p:sp>
      <p:sp>
        <p:nvSpPr>
          <p:cNvPr id="1079" name="Google Shape;1079;p195"/>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15"/>
          <p:cNvSpPr txBox="1"/>
          <p:nvPr/>
        </p:nvSpPr>
        <p:spPr>
          <a:xfrm>
            <a:off x="528825" y="868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Crea un algoritmo utilizando un ciclo</a:t>
            </a:r>
            <a:endParaRPr b="1" sz="4000">
              <a:solidFill>
                <a:schemeClr val="dk1"/>
              </a:solidFill>
              <a:latin typeface="DM Sans"/>
              <a:ea typeface="DM Sans"/>
              <a:cs typeface="DM Sans"/>
              <a:sym typeface="DM Sans"/>
            </a:endParaRPr>
          </a:p>
        </p:txBody>
      </p:sp>
      <p:pic>
        <p:nvPicPr>
          <p:cNvPr id="425" name="Google Shape;425;p11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26" name="Google Shape;426;p115"/>
          <p:cNvSpPr txBox="1"/>
          <p:nvPr/>
        </p:nvSpPr>
        <p:spPr>
          <a:xfrm>
            <a:off x="467700" y="2108025"/>
            <a:ext cx="8208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Usamos la instrucción </a:t>
            </a:r>
            <a:r>
              <a:rPr b="1" lang="es-419" sz="1350">
                <a:solidFill>
                  <a:schemeClr val="dk1"/>
                </a:solidFill>
                <a:latin typeface="DM Sans"/>
                <a:ea typeface="DM Sans"/>
                <a:cs typeface="DM Sans"/>
                <a:sym typeface="DM Sans"/>
              </a:rPr>
              <a:t>for </a:t>
            </a:r>
            <a:r>
              <a:rPr lang="es-419" sz="1350">
                <a:solidFill>
                  <a:schemeClr val="dk1"/>
                </a:solidFill>
                <a:latin typeface="DM Sans"/>
                <a:ea typeface="DM Sans"/>
                <a:cs typeface="DM Sans"/>
                <a:sym typeface="DM Sans"/>
              </a:rPr>
              <a:t>para repetir un número fijo de veces. Mientras que usamos </a:t>
            </a:r>
            <a:r>
              <a:rPr b="1" lang="es-419" sz="1350">
                <a:solidFill>
                  <a:schemeClr val="dk1"/>
                </a:solidFill>
                <a:latin typeface="DM Sans"/>
                <a:ea typeface="DM Sans"/>
                <a:cs typeface="DM Sans"/>
                <a:sym typeface="DM Sans"/>
              </a:rPr>
              <a:t>while </a:t>
            </a:r>
            <a:r>
              <a:rPr lang="es-419" sz="1350">
                <a:solidFill>
                  <a:schemeClr val="dk1"/>
                </a:solidFill>
                <a:latin typeface="DM Sans"/>
                <a:ea typeface="DM Sans"/>
                <a:cs typeface="DM Sans"/>
                <a:sym typeface="DM Sans"/>
              </a:rPr>
              <a:t>cuando queremos repetir algo hasta que se deje de cumplir una condición.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Pedir número mediante prompt y sumarle otro número en cada repetición,realizando una salida por cada resultado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Pedir un texto mediante prompt, concatenar un valor en cada repetición, realizando una salida por cada resultado, hasta que se ingresa “ESC”.</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Pedir un número por prompt, repetir la salida del mensaje “Hola” la cantidad de veces </a:t>
            </a:r>
            <a:endParaRPr sz="1150">
              <a:highlight>
                <a:schemeClr val="accent6"/>
              </a:highlight>
              <a:latin typeface="DM Sans"/>
              <a:ea typeface="DM Sans"/>
              <a:cs typeface="DM Sans"/>
              <a:sym typeface="DM Sans"/>
            </a:endParaRPr>
          </a:p>
        </p:txBody>
      </p:sp>
      <p:sp>
        <p:nvSpPr>
          <p:cNvPr id="427" name="Google Shape;427;p11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28" name="Google Shape;428;p11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419" sz="1500">
                <a:solidFill>
                  <a:srgbClr val="000000"/>
                </a:solidFill>
                <a:latin typeface="DM Sans Medium"/>
                <a:ea typeface="DM Sans Medium"/>
                <a:cs typeface="DM Sans Medium"/>
                <a:sym typeface="DM Sans Medium"/>
              </a:rPr>
              <a:t>Actividad Nº 1</a:t>
            </a:r>
            <a:endParaRPr sz="1500">
              <a:latin typeface="DM Sans Medium"/>
              <a:ea typeface="DM Sans Medium"/>
              <a:cs typeface="DM Sans Medium"/>
              <a:sym typeface="DM Sans Medium"/>
            </a:endParaRPr>
          </a:p>
        </p:txBody>
      </p:sp>
      <p:grpSp>
        <p:nvGrpSpPr>
          <p:cNvPr id="429" name="Google Shape;429;p115"/>
          <p:cNvGrpSpPr/>
          <p:nvPr/>
        </p:nvGrpSpPr>
        <p:grpSpPr>
          <a:xfrm>
            <a:off x="7964356" y="266054"/>
            <a:ext cx="702103" cy="660429"/>
            <a:chOff x="3137108" y="2467173"/>
            <a:chExt cx="738900" cy="738900"/>
          </a:xfrm>
        </p:grpSpPr>
        <p:sp>
          <p:nvSpPr>
            <p:cNvPr id="430" name="Google Shape;430;p11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115"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96"/>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4</a:t>
            </a:r>
            <a:endParaRPr b="1" sz="2400">
              <a:solidFill>
                <a:schemeClr val="dk1"/>
              </a:solidFill>
              <a:latin typeface="DM Sans"/>
              <a:ea typeface="DM Sans"/>
              <a:cs typeface="DM Sans"/>
              <a:sym typeface="DM Sans"/>
            </a:endParaRPr>
          </a:p>
        </p:txBody>
      </p:sp>
      <p:sp>
        <p:nvSpPr>
          <p:cNvPr id="1085" name="Google Shape;1085;p196"/>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97"/>
          <p:cNvSpPr txBox="1"/>
          <p:nvPr/>
        </p:nvSpPr>
        <p:spPr>
          <a:xfrm>
            <a:off x="6764100" y="468275"/>
            <a:ext cx="1904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400">
                <a:solidFill>
                  <a:schemeClr val="dk1"/>
                </a:solidFill>
                <a:latin typeface="DM Sans"/>
                <a:ea typeface="DM Sans"/>
                <a:cs typeface="DM Sans"/>
                <a:sym typeface="DM Sans"/>
              </a:rPr>
              <a:t>Solución propuesta Actividad 5</a:t>
            </a:r>
            <a:endParaRPr b="1" sz="2400">
              <a:solidFill>
                <a:schemeClr val="dk1"/>
              </a:solidFill>
              <a:latin typeface="DM Sans"/>
              <a:ea typeface="DM Sans"/>
              <a:cs typeface="DM Sans"/>
              <a:sym typeface="DM Sans"/>
            </a:endParaRPr>
          </a:p>
        </p:txBody>
      </p:sp>
      <p:sp>
        <p:nvSpPr>
          <p:cNvPr id="1091" name="Google Shape;1091;p197"/>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98"/>
          <p:cNvSpPr txBox="1"/>
          <p:nvPr/>
        </p:nvSpPr>
        <p:spPr>
          <a:xfrm>
            <a:off x="1461300" y="19714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JAVASCRIPT</a:t>
            </a:r>
            <a:endParaRPr b="1" sz="4000">
              <a:solidFill>
                <a:srgbClr val="EAFF6A"/>
              </a:solidFill>
              <a:latin typeface="DM Sans"/>
              <a:ea typeface="DM Sans"/>
              <a:cs typeface="DM Sans"/>
              <a:sym typeface="DM Sans"/>
            </a:endParaRPr>
          </a:p>
        </p:txBody>
      </p:sp>
      <p:sp>
        <p:nvSpPr>
          <p:cNvPr id="1097" name="Google Shape;1097;p198"/>
          <p:cNvSpPr txBox="1"/>
          <p:nvPr/>
        </p:nvSpPr>
        <p:spPr>
          <a:xfrm>
            <a:off x="1461300" y="27103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6</a:t>
            </a:r>
            <a:endParaRPr sz="1600">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9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Actividades</a:t>
            </a:r>
            <a:endParaRPr b="1" sz="4000">
              <a:solidFill>
                <a:schemeClr val="dk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200"/>
          <p:cNvSpPr txBox="1"/>
          <p:nvPr/>
        </p:nvSpPr>
        <p:spPr>
          <a:xfrm>
            <a:off x="4584550" y="348340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rgbClr val="595959"/>
                </a:solidFill>
                <a:latin typeface="DM Sans"/>
                <a:ea typeface="DM Sans"/>
                <a:cs typeface="DM Sans"/>
                <a:sym typeface="DM Sans"/>
              </a:rPr>
              <a:t>Cuando recorremos un array, empleamos un bucle (preferentemente un for o for...of) para acceder a los elementos de la colección uno a uno.</a:t>
            </a:r>
            <a:endParaRPr sz="1200">
              <a:solidFill>
                <a:srgbClr val="595959"/>
              </a:solidFill>
              <a:latin typeface="DM Sans"/>
              <a:ea typeface="DM Sans"/>
              <a:cs typeface="DM Sans"/>
              <a:sym typeface="DM Sans"/>
            </a:endParaRPr>
          </a:p>
        </p:txBody>
      </p:sp>
      <p:grpSp>
        <p:nvGrpSpPr>
          <p:cNvPr id="1108" name="Google Shape;1108;p200"/>
          <p:cNvGrpSpPr/>
          <p:nvPr/>
        </p:nvGrpSpPr>
        <p:grpSpPr>
          <a:xfrm>
            <a:off x="4626401" y="3746322"/>
            <a:ext cx="465285" cy="465285"/>
            <a:chOff x="4202550" y="994173"/>
            <a:chExt cx="738900" cy="738900"/>
          </a:xfrm>
        </p:grpSpPr>
        <p:sp>
          <p:nvSpPr>
            <p:cNvPr id="1109" name="Google Shape;1109;p20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10" name="Google Shape;1110;p20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1111" name="Google Shape;1111;p200"/>
          <p:cNvSpPr txBox="1"/>
          <p:nvPr/>
        </p:nvSpPr>
        <p:spPr>
          <a:xfrm>
            <a:off x="4597450" y="618938"/>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El equipo</a:t>
            </a:r>
            <a:endParaRPr b="1" sz="3400">
              <a:solidFill>
                <a:schemeClr val="dk1"/>
              </a:solidFill>
              <a:latin typeface="DM Sans"/>
              <a:ea typeface="DM Sans"/>
              <a:cs typeface="DM Sans"/>
              <a:sym typeface="DM Sans"/>
            </a:endParaRPr>
          </a:p>
        </p:txBody>
      </p:sp>
      <p:sp>
        <p:nvSpPr>
          <p:cNvPr id="1112" name="Google Shape;1112;p200"/>
          <p:cNvSpPr txBox="1"/>
          <p:nvPr/>
        </p:nvSpPr>
        <p:spPr>
          <a:xfrm>
            <a:off x="4597450" y="1822388"/>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de cadenas, compuesto por  los cuatro (4) nombres pertenecientes a los integrantes de un equipo.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1113" name="Google Shape;1113;p200"/>
          <p:cNvPicPr preferRelativeResize="0"/>
          <p:nvPr/>
        </p:nvPicPr>
        <p:blipFill>
          <a:blip r:embed="rId4">
            <a:alphaModFix/>
          </a:blip>
          <a:stretch>
            <a:fillRect/>
          </a:stretch>
        </p:blipFill>
        <p:spPr>
          <a:xfrm>
            <a:off x="0" y="0"/>
            <a:ext cx="3297374" cy="5143500"/>
          </a:xfrm>
          <a:prstGeom prst="rect">
            <a:avLst/>
          </a:prstGeom>
          <a:noFill/>
          <a:ln>
            <a:noFill/>
          </a:ln>
        </p:spPr>
      </p:pic>
      <p:sp>
        <p:nvSpPr>
          <p:cNvPr id="1114" name="Google Shape;1114;p20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1115" name="Google Shape;1115;p200"/>
          <p:cNvPicPr preferRelativeResize="0"/>
          <p:nvPr/>
        </p:nvPicPr>
        <p:blipFill rotWithShape="1">
          <a:blip r:embed="rId5">
            <a:alphaModFix/>
          </a:blip>
          <a:srcRect b="0" l="12948" r="4050" t="0"/>
          <a:stretch/>
        </p:blipFill>
        <p:spPr>
          <a:xfrm>
            <a:off x="0" y="0"/>
            <a:ext cx="4427575"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201"/>
          <p:cNvSpPr txBox="1"/>
          <p:nvPr/>
        </p:nvSpPr>
        <p:spPr>
          <a:xfrm>
            <a:off x="4597450" y="4682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Carga el equipo</a:t>
            </a:r>
            <a:endParaRPr b="1" sz="3400">
              <a:solidFill>
                <a:schemeClr val="dk1"/>
              </a:solidFill>
              <a:latin typeface="DM Sans"/>
              <a:ea typeface="DM Sans"/>
              <a:cs typeface="DM Sans"/>
              <a:sym typeface="DM Sans"/>
            </a:endParaRPr>
          </a:p>
        </p:txBody>
      </p:sp>
      <p:sp>
        <p:nvSpPr>
          <p:cNvPr id="1121" name="Google Shape;1121;p201"/>
          <p:cNvSpPr txBox="1"/>
          <p:nvPr/>
        </p:nvSpPr>
        <p:spPr>
          <a:xfrm>
            <a:off x="4597450" y="1671713"/>
            <a:ext cx="403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1350">
              <a:latin typeface="DM Sans"/>
              <a:ea typeface="DM Sans"/>
              <a:cs typeface="DM Sans"/>
              <a:sym typeface="DM Sans"/>
            </a:endParaRPr>
          </a:p>
        </p:txBody>
      </p:sp>
      <p:pic>
        <p:nvPicPr>
          <p:cNvPr id="1122" name="Google Shape;1122;p201"/>
          <p:cNvPicPr preferRelativeResize="0"/>
          <p:nvPr/>
        </p:nvPicPr>
        <p:blipFill>
          <a:blip r:embed="rId3">
            <a:alphaModFix/>
          </a:blip>
          <a:stretch>
            <a:fillRect/>
          </a:stretch>
        </p:blipFill>
        <p:spPr>
          <a:xfrm>
            <a:off x="0" y="0"/>
            <a:ext cx="3297374" cy="5143500"/>
          </a:xfrm>
          <a:prstGeom prst="rect">
            <a:avLst/>
          </a:prstGeom>
          <a:noFill/>
          <a:ln>
            <a:noFill/>
          </a:ln>
        </p:spPr>
      </p:pic>
      <p:sp>
        <p:nvSpPr>
          <p:cNvPr id="1123" name="Google Shape;1123;p201"/>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124" name="Google Shape;1124;p201"/>
          <p:cNvSpPr txBox="1"/>
          <p:nvPr/>
        </p:nvSpPr>
        <p:spPr>
          <a:xfrm>
            <a:off x="4584550" y="3233450"/>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Usando </a:t>
            </a:r>
            <a:r>
              <a:rPr lang="es-419" sz="1200">
                <a:solidFill>
                  <a:schemeClr val="accent4"/>
                </a:solidFill>
                <a:latin typeface="DM Sans"/>
                <a:ea typeface="DM Sans"/>
                <a:cs typeface="DM Sans"/>
                <a:sym typeface="DM Sans"/>
              </a:rPr>
              <a:t>while </a:t>
            </a:r>
            <a:r>
              <a:rPr lang="es-419" sz="1200">
                <a:solidFill>
                  <a:schemeClr val="dk2"/>
                </a:solidFill>
                <a:latin typeface="DM Sans"/>
                <a:ea typeface="DM Sans"/>
                <a:cs typeface="DM Sans"/>
                <a:sym typeface="DM Sans"/>
              </a:rPr>
              <a:t> y </a:t>
            </a:r>
            <a:r>
              <a:rPr lang="es-419" sz="1200">
                <a:solidFill>
                  <a:schemeClr val="accent4"/>
                </a:solidFill>
                <a:latin typeface="DM Sans"/>
                <a:ea typeface="DM Sans"/>
                <a:cs typeface="DM Sans"/>
                <a:sym typeface="DM Sans"/>
              </a:rPr>
              <a:t>prompt </a:t>
            </a:r>
            <a:r>
              <a:rPr lang="es-419" sz="1200">
                <a:solidFill>
                  <a:schemeClr val="dk2"/>
                </a:solidFill>
                <a:latin typeface="DM Sans"/>
                <a:ea typeface="DM Sans"/>
                <a:cs typeface="DM Sans"/>
                <a:sym typeface="DM Sans"/>
              </a:rPr>
              <a:t>podemos cargar una colección de forma dinámica. Es decir, agregar al array en cada iteración la entrada capturada, usando el método </a:t>
            </a:r>
            <a:r>
              <a:rPr lang="es-419" sz="1200">
                <a:solidFill>
                  <a:schemeClr val="accent4"/>
                </a:solidFill>
                <a:latin typeface="DM Sans"/>
                <a:ea typeface="DM Sans"/>
                <a:cs typeface="DM Sans"/>
                <a:sym typeface="DM Sans"/>
              </a:rPr>
              <a:t>push</a:t>
            </a:r>
            <a:endParaRPr sz="1200">
              <a:solidFill>
                <a:schemeClr val="accent4"/>
              </a:solidFill>
              <a:latin typeface="DM Sans"/>
              <a:ea typeface="DM Sans"/>
              <a:cs typeface="DM Sans"/>
              <a:sym typeface="DM Sans"/>
            </a:endParaRPr>
          </a:p>
        </p:txBody>
      </p:sp>
      <p:pic>
        <p:nvPicPr>
          <p:cNvPr id="1125" name="Google Shape;1125;p201" title="ícono de codertips"/>
          <p:cNvPicPr preferRelativeResize="0"/>
          <p:nvPr/>
        </p:nvPicPr>
        <p:blipFill>
          <a:blip r:embed="rId4">
            <a:alphaModFix/>
          </a:blip>
          <a:stretch>
            <a:fillRect/>
          </a:stretch>
        </p:blipFill>
        <p:spPr>
          <a:xfrm>
            <a:off x="4690747" y="3645669"/>
            <a:ext cx="283743" cy="283743"/>
          </a:xfrm>
          <a:prstGeom prst="rect">
            <a:avLst/>
          </a:prstGeom>
          <a:noFill/>
          <a:ln>
            <a:noFill/>
          </a:ln>
        </p:spPr>
      </p:pic>
      <p:pic>
        <p:nvPicPr>
          <p:cNvPr id="1126" name="Google Shape;1126;p201"/>
          <p:cNvPicPr preferRelativeResize="0"/>
          <p:nvPr/>
        </p:nvPicPr>
        <p:blipFill rotWithShape="1">
          <a:blip r:embed="rId5">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202"/>
          <p:cNvSpPr txBox="1"/>
          <p:nvPr/>
        </p:nvSpPr>
        <p:spPr>
          <a:xfrm>
            <a:off x="4597450" y="591563"/>
            <a:ext cx="40392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400">
                <a:solidFill>
                  <a:schemeClr val="dk1"/>
                </a:solidFill>
                <a:latin typeface="DM Sans"/>
                <a:ea typeface="DM Sans"/>
                <a:cs typeface="DM Sans"/>
                <a:sym typeface="DM Sans"/>
              </a:rPr>
              <a:t>Jugadores</a:t>
            </a:r>
            <a:endParaRPr b="1" sz="3400">
              <a:solidFill>
                <a:schemeClr val="dk1"/>
              </a:solidFill>
              <a:latin typeface="DM Sans"/>
              <a:ea typeface="DM Sans"/>
              <a:cs typeface="DM Sans"/>
              <a:sym typeface="DM Sans"/>
            </a:endParaRPr>
          </a:p>
        </p:txBody>
      </p:sp>
      <p:sp>
        <p:nvSpPr>
          <p:cNvPr id="1132" name="Google Shape;1132;p202"/>
          <p:cNvSpPr txBox="1"/>
          <p:nvPr/>
        </p:nvSpPr>
        <p:spPr>
          <a:xfrm>
            <a:off x="4597450" y="1958200"/>
            <a:ext cx="4039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Declarar una clase </a:t>
            </a:r>
            <a:r>
              <a:rPr lang="es-419" sz="1350">
                <a:solidFill>
                  <a:schemeClr val="accent4"/>
                </a:solidFill>
                <a:latin typeface="DM Sans"/>
                <a:ea typeface="DM Sans"/>
                <a:cs typeface="DM Sans"/>
                <a:sym typeface="DM Sans"/>
              </a:rPr>
              <a:t>Jugador </a:t>
            </a:r>
            <a:r>
              <a:rPr lang="es-419" sz="1350">
                <a:latin typeface="DM Sans"/>
                <a:ea typeface="DM Sans"/>
                <a:cs typeface="DM Sans"/>
                <a:sym typeface="DM Sans"/>
              </a:rPr>
              <a:t>que permita registrar nombre, número de camiseta, edad, y si está lesionado. Luego instanciar al menos cinco (5) objetos usando esta clase, y asociarlos a un array.</a:t>
            </a:r>
            <a:endParaRPr sz="1350">
              <a:latin typeface="DM Sans"/>
              <a:ea typeface="DM Sans"/>
              <a:cs typeface="DM Sans"/>
              <a:sym typeface="DM Sans"/>
            </a:endParaRPr>
          </a:p>
        </p:txBody>
      </p:sp>
      <p:sp>
        <p:nvSpPr>
          <p:cNvPr id="1133" name="Google Shape;1133;p20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134" name="Google Shape;1134;p202"/>
          <p:cNvSpPr txBox="1"/>
          <p:nvPr/>
        </p:nvSpPr>
        <p:spPr>
          <a:xfrm>
            <a:off x="4584550" y="3421725"/>
            <a:ext cx="40650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push </a:t>
            </a:r>
            <a:r>
              <a:rPr lang="es-419" sz="1200">
                <a:solidFill>
                  <a:schemeClr val="dk2"/>
                </a:solidFill>
                <a:latin typeface="DM Sans"/>
                <a:ea typeface="DM Sans"/>
                <a:cs typeface="DM Sans"/>
                <a:sym typeface="DM Sans"/>
              </a:rPr>
              <a:t>puede recibir un objeto por parámetro, el cual se asociará al array empleado. Es posible agregar más propiedades a la clase jugador.</a:t>
            </a:r>
            <a:endParaRPr sz="1200">
              <a:solidFill>
                <a:schemeClr val="dk2"/>
              </a:solidFill>
              <a:latin typeface="DM Sans"/>
              <a:ea typeface="DM Sans"/>
              <a:cs typeface="DM Sans"/>
              <a:sym typeface="DM Sans"/>
            </a:endParaRPr>
          </a:p>
        </p:txBody>
      </p:sp>
      <p:pic>
        <p:nvPicPr>
          <p:cNvPr id="1135" name="Google Shape;1135;p202" title="ícono de codertips"/>
          <p:cNvPicPr preferRelativeResize="0"/>
          <p:nvPr/>
        </p:nvPicPr>
        <p:blipFill>
          <a:blip r:embed="rId3">
            <a:alphaModFix/>
          </a:blip>
          <a:stretch>
            <a:fillRect/>
          </a:stretch>
        </p:blipFill>
        <p:spPr>
          <a:xfrm>
            <a:off x="4717172" y="3833957"/>
            <a:ext cx="283743" cy="283743"/>
          </a:xfrm>
          <a:prstGeom prst="rect">
            <a:avLst/>
          </a:prstGeom>
          <a:noFill/>
          <a:ln>
            <a:noFill/>
          </a:ln>
        </p:spPr>
      </p:pic>
      <p:pic>
        <p:nvPicPr>
          <p:cNvPr id="1136" name="Google Shape;1136;p202"/>
          <p:cNvPicPr preferRelativeResize="0"/>
          <p:nvPr/>
        </p:nvPicPr>
        <p:blipFill rotWithShape="1">
          <a:blip r:embed="rId4">
            <a:alphaModFix/>
          </a:blip>
          <a:srcRect b="0" l="4200" r="3684" t="0"/>
          <a:stretch/>
        </p:blipFill>
        <p:spPr>
          <a:xfrm>
            <a:off x="0" y="0"/>
            <a:ext cx="44206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203"/>
          <p:cNvSpPr txBox="1"/>
          <p:nvPr/>
        </p:nvSpPr>
        <p:spPr>
          <a:xfrm>
            <a:off x="4597450" y="468275"/>
            <a:ext cx="40710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 4</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Buscar jugador</a:t>
            </a:r>
            <a:endParaRPr b="1" sz="3200">
              <a:solidFill>
                <a:schemeClr val="dk1"/>
              </a:solidFill>
              <a:latin typeface="DM Sans"/>
              <a:ea typeface="DM Sans"/>
              <a:cs typeface="DM Sans"/>
              <a:sym typeface="DM Sans"/>
            </a:endParaRPr>
          </a:p>
        </p:txBody>
      </p:sp>
      <p:sp>
        <p:nvSpPr>
          <p:cNvPr id="1142" name="Google Shape;1142;p203"/>
          <p:cNvSpPr txBox="1"/>
          <p:nvPr/>
        </p:nvSpPr>
        <p:spPr>
          <a:xfrm>
            <a:off x="4597450" y="1539575"/>
            <a:ext cx="40392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buscarJugador(equipo, jugador)</a:t>
            </a:r>
            <a:r>
              <a:rPr lang="es-419" sz="1250">
                <a:latin typeface="DM Sans"/>
                <a:ea typeface="DM Sans"/>
                <a:cs typeface="DM Sans"/>
                <a:sym typeface="DM Sans"/>
              </a:rPr>
              <a:t>. En ella, se recibe por parámetro un array de jugadores (objetos instanciados empleando la clase de la actividad 3), y el nombre de un jugador. La función retorna el jugador que coincide con el nombre.</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tres (3) búsquedas solicitando el nombre al usuario, e informar sobre el resultado de cada búsqueda.</a:t>
            </a:r>
            <a:endParaRPr sz="1250">
              <a:latin typeface="DM Sans"/>
              <a:ea typeface="DM Sans"/>
              <a:cs typeface="DM Sans"/>
              <a:sym typeface="DM Sans"/>
            </a:endParaRPr>
          </a:p>
        </p:txBody>
      </p:sp>
      <p:sp>
        <p:nvSpPr>
          <p:cNvPr id="1143" name="Google Shape;1143;p203"/>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144" name="Google Shape;1144;p203"/>
          <p:cNvSpPr txBox="1"/>
          <p:nvPr/>
        </p:nvSpPr>
        <p:spPr>
          <a:xfrm>
            <a:off x="4600450" y="3511487"/>
            <a:ext cx="4065000" cy="10467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100">
                <a:solidFill>
                  <a:schemeClr val="dk2"/>
                </a:solidFill>
                <a:latin typeface="DM Sans"/>
                <a:ea typeface="DM Sans"/>
                <a:cs typeface="DM Sans"/>
                <a:sym typeface="DM Sans"/>
              </a:rPr>
              <a:t>El método </a:t>
            </a:r>
            <a:r>
              <a:rPr lang="es-419" sz="1100">
                <a:solidFill>
                  <a:schemeClr val="accent4"/>
                </a:solidFill>
                <a:latin typeface="DM Sans"/>
                <a:ea typeface="DM Sans"/>
                <a:cs typeface="DM Sans"/>
                <a:sym typeface="DM Sans"/>
              </a:rPr>
              <a:t>find </a:t>
            </a:r>
            <a:r>
              <a:rPr lang="es-419" sz="1100">
                <a:solidFill>
                  <a:schemeClr val="dk2"/>
                </a:solidFill>
                <a:latin typeface="DM Sans"/>
                <a:ea typeface="DM Sans"/>
                <a:cs typeface="DM Sans"/>
                <a:sym typeface="DM Sans"/>
              </a:rPr>
              <a:t>permite encontrar un elemento en el array. Como estamos trabajando con array de objetos, usamos la notación punto para verificar el valor de las propiedades.</a:t>
            </a:r>
            <a:endParaRPr sz="1100">
              <a:solidFill>
                <a:schemeClr val="dk2"/>
              </a:solidFill>
              <a:latin typeface="DM Sans"/>
              <a:ea typeface="DM Sans"/>
              <a:cs typeface="DM Sans"/>
              <a:sym typeface="DM Sans"/>
            </a:endParaRPr>
          </a:p>
        </p:txBody>
      </p:sp>
      <p:pic>
        <p:nvPicPr>
          <p:cNvPr id="1145" name="Google Shape;1145;p203" title="ícono de codertips"/>
          <p:cNvPicPr preferRelativeResize="0"/>
          <p:nvPr/>
        </p:nvPicPr>
        <p:blipFill>
          <a:blip r:embed="rId3">
            <a:alphaModFix/>
          </a:blip>
          <a:stretch>
            <a:fillRect/>
          </a:stretch>
        </p:blipFill>
        <p:spPr>
          <a:xfrm>
            <a:off x="4717172" y="3892957"/>
            <a:ext cx="283743" cy="283743"/>
          </a:xfrm>
          <a:prstGeom prst="rect">
            <a:avLst/>
          </a:prstGeom>
          <a:noFill/>
          <a:ln>
            <a:noFill/>
          </a:ln>
        </p:spPr>
      </p:pic>
      <p:pic>
        <p:nvPicPr>
          <p:cNvPr id="1146" name="Google Shape;1146;p203"/>
          <p:cNvPicPr preferRelativeResize="0"/>
          <p:nvPr/>
        </p:nvPicPr>
        <p:blipFill rotWithShape="1">
          <a:blip r:embed="rId4">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204"/>
          <p:cNvSpPr txBox="1"/>
          <p:nvPr/>
        </p:nvSpPr>
        <p:spPr>
          <a:xfrm>
            <a:off x="4717225" y="468263"/>
            <a:ext cx="39513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Actividad 5</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3200">
                <a:solidFill>
                  <a:schemeClr val="dk1"/>
                </a:solidFill>
                <a:latin typeface="DM Sans"/>
                <a:ea typeface="DM Sans"/>
                <a:cs typeface="DM Sans"/>
                <a:sym typeface="DM Sans"/>
              </a:rPr>
              <a:t>Filtrar jugadores</a:t>
            </a:r>
            <a:endParaRPr b="1" sz="3200">
              <a:solidFill>
                <a:schemeClr val="dk1"/>
              </a:solidFill>
              <a:latin typeface="DM Sans"/>
              <a:ea typeface="DM Sans"/>
              <a:cs typeface="DM Sans"/>
              <a:sym typeface="DM Sans"/>
            </a:endParaRPr>
          </a:p>
        </p:txBody>
      </p:sp>
      <p:sp>
        <p:nvSpPr>
          <p:cNvPr id="1152" name="Google Shape;1152;p204"/>
          <p:cNvSpPr txBox="1"/>
          <p:nvPr/>
        </p:nvSpPr>
        <p:spPr>
          <a:xfrm>
            <a:off x="4732682" y="1539584"/>
            <a:ext cx="39204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DM Sans"/>
                <a:ea typeface="DM Sans"/>
                <a:cs typeface="DM Sans"/>
                <a:sym typeface="DM Sans"/>
              </a:rPr>
              <a:t>Codificar una función con la siguiente cabecera: </a:t>
            </a:r>
            <a:r>
              <a:rPr lang="es-419" sz="1250">
                <a:solidFill>
                  <a:schemeClr val="accent4"/>
                </a:solidFill>
                <a:latin typeface="DM Sans"/>
                <a:ea typeface="DM Sans"/>
                <a:cs typeface="DM Sans"/>
                <a:sym typeface="DM Sans"/>
              </a:rPr>
              <a:t>filtroJugadores(equipo, edad)</a:t>
            </a:r>
            <a:r>
              <a:rPr lang="es-419" sz="1250">
                <a:latin typeface="DM Sans"/>
                <a:ea typeface="DM Sans"/>
                <a:cs typeface="DM Sans"/>
                <a:sym typeface="DM Sans"/>
              </a:rPr>
              <a:t>. En ella, se recibe un array de jugadores (objetos instanciados empleando la clase de la actividad 3), y una edad. La función retorna los jugadores cuya edad coincide con el segundo parámetro.</a:t>
            </a:r>
            <a:endParaRPr sz="1250">
              <a:latin typeface="DM Sans"/>
              <a:ea typeface="DM Sans"/>
              <a:cs typeface="DM Sans"/>
              <a:sym typeface="DM Sans"/>
            </a:endParaRPr>
          </a:p>
          <a:p>
            <a:pPr indent="0" lvl="0" marL="0" rtl="0" algn="l">
              <a:spcBef>
                <a:spcPts val="0"/>
              </a:spcBef>
              <a:spcAft>
                <a:spcPts val="0"/>
              </a:spcAft>
              <a:buNone/>
            </a:pPr>
            <a:r>
              <a:rPr lang="es-419" sz="1250">
                <a:latin typeface="DM Sans"/>
                <a:ea typeface="DM Sans"/>
                <a:cs typeface="DM Sans"/>
                <a:sym typeface="DM Sans"/>
              </a:rPr>
              <a:t>Realizar al menos cinco (5) filtros solicitando la edad al usuario, e informar sobre el resultado de los jugadores filtrados.</a:t>
            </a:r>
            <a:endParaRPr sz="1350">
              <a:latin typeface="DM Sans"/>
              <a:ea typeface="DM Sans"/>
              <a:cs typeface="DM Sans"/>
              <a:sym typeface="DM Sans"/>
            </a:endParaRPr>
          </a:p>
        </p:txBody>
      </p:sp>
      <p:sp>
        <p:nvSpPr>
          <p:cNvPr id="1153" name="Google Shape;1153;p20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1154" name="Google Shape;1154;p204"/>
          <p:cNvSpPr txBox="1"/>
          <p:nvPr/>
        </p:nvSpPr>
        <p:spPr>
          <a:xfrm>
            <a:off x="4720087" y="3483392"/>
            <a:ext cx="3945600" cy="11082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419" sz="1200">
                <a:solidFill>
                  <a:schemeClr val="dk1"/>
                </a:solidFill>
                <a:latin typeface="DM Sans"/>
                <a:ea typeface="DM Sans"/>
                <a:cs typeface="DM Sans"/>
                <a:sym typeface="DM Sans"/>
              </a:rPr>
              <a:t>Notas actividad 5</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419" sz="1200">
                <a:solidFill>
                  <a:schemeClr val="dk2"/>
                </a:solidFill>
                <a:latin typeface="DM Sans"/>
                <a:ea typeface="DM Sans"/>
                <a:cs typeface="DM Sans"/>
                <a:sym typeface="DM Sans"/>
              </a:rPr>
              <a:t>El método </a:t>
            </a:r>
            <a:r>
              <a:rPr lang="es-419" sz="1200">
                <a:solidFill>
                  <a:schemeClr val="accent4"/>
                </a:solidFill>
                <a:latin typeface="DM Sans"/>
                <a:ea typeface="DM Sans"/>
                <a:cs typeface="DM Sans"/>
                <a:sym typeface="DM Sans"/>
              </a:rPr>
              <a:t>filter </a:t>
            </a:r>
            <a:r>
              <a:rPr lang="es-419" sz="1200">
                <a:solidFill>
                  <a:schemeClr val="dk2"/>
                </a:solidFill>
                <a:latin typeface="DM Sans"/>
                <a:ea typeface="DM Sans"/>
                <a:cs typeface="DM Sans"/>
                <a:sym typeface="DM Sans"/>
              </a:rPr>
              <a:t>obtiene un array con los elementos que cumplen cierta comprobación. Como obtenemos un array al llamar la función creada, debemos recorrer el resultado.</a:t>
            </a:r>
            <a:endParaRPr sz="1200">
              <a:solidFill>
                <a:schemeClr val="dk2"/>
              </a:solidFill>
              <a:latin typeface="DM Sans"/>
              <a:ea typeface="DM Sans"/>
              <a:cs typeface="DM Sans"/>
              <a:sym typeface="DM Sans"/>
            </a:endParaRPr>
          </a:p>
        </p:txBody>
      </p:sp>
      <p:pic>
        <p:nvPicPr>
          <p:cNvPr id="1155" name="Google Shape;1155;p204" title="ícono de codertips"/>
          <p:cNvPicPr preferRelativeResize="0"/>
          <p:nvPr/>
        </p:nvPicPr>
        <p:blipFill>
          <a:blip r:embed="rId3">
            <a:alphaModFix/>
          </a:blip>
          <a:stretch>
            <a:fillRect/>
          </a:stretch>
        </p:blipFill>
        <p:spPr>
          <a:xfrm>
            <a:off x="4835572" y="3895632"/>
            <a:ext cx="283743" cy="283743"/>
          </a:xfrm>
          <a:prstGeom prst="rect">
            <a:avLst/>
          </a:prstGeom>
          <a:noFill/>
          <a:ln>
            <a:noFill/>
          </a:ln>
        </p:spPr>
      </p:pic>
      <p:pic>
        <p:nvPicPr>
          <p:cNvPr id="1156" name="Google Shape;1156;p204"/>
          <p:cNvPicPr preferRelativeResize="0"/>
          <p:nvPr/>
        </p:nvPicPr>
        <p:blipFill rotWithShape="1">
          <a:blip r:embed="rId4">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2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